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1"/>
  </p:notesMasterIdLst>
  <p:sldIdLst>
    <p:sldId id="256" r:id="rId2"/>
    <p:sldId id="306" r:id="rId3"/>
    <p:sldId id="320" r:id="rId4"/>
    <p:sldId id="321" r:id="rId5"/>
    <p:sldId id="317" r:id="rId6"/>
    <p:sldId id="398" r:id="rId7"/>
    <p:sldId id="319" r:id="rId8"/>
    <p:sldId id="326" r:id="rId9"/>
    <p:sldId id="353" r:id="rId10"/>
    <p:sldId id="325" r:id="rId11"/>
    <p:sldId id="327" r:id="rId12"/>
    <p:sldId id="324" r:id="rId13"/>
    <p:sldId id="338" r:id="rId14"/>
    <p:sldId id="328" r:id="rId15"/>
    <p:sldId id="329" r:id="rId16"/>
    <p:sldId id="330" r:id="rId17"/>
    <p:sldId id="331" r:id="rId18"/>
    <p:sldId id="333" r:id="rId19"/>
    <p:sldId id="334" r:id="rId20"/>
    <p:sldId id="335" r:id="rId21"/>
    <p:sldId id="336" r:id="rId22"/>
    <p:sldId id="337" r:id="rId23"/>
    <p:sldId id="339" r:id="rId24"/>
    <p:sldId id="340" r:id="rId25"/>
    <p:sldId id="341" r:id="rId26"/>
    <p:sldId id="357" r:id="rId27"/>
    <p:sldId id="307" r:id="rId28"/>
    <p:sldId id="354" r:id="rId29"/>
    <p:sldId id="355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93" r:id="rId41"/>
    <p:sldId id="394" r:id="rId42"/>
    <p:sldId id="395" r:id="rId43"/>
    <p:sldId id="396" r:id="rId44"/>
    <p:sldId id="397" r:id="rId45"/>
    <p:sldId id="308" r:id="rId46"/>
    <p:sldId id="356" r:id="rId47"/>
    <p:sldId id="360" r:id="rId48"/>
    <p:sldId id="361" r:id="rId49"/>
    <p:sldId id="364" r:id="rId50"/>
    <p:sldId id="377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5" r:id="rId60"/>
    <p:sldId id="376" r:id="rId61"/>
    <p:sldId id="362" r:id="rId62"/>
    <p:sldId id="378" r:id="rId63"/>
    <p:sldId id="379" r:id="rId64"/>
    <p:sldId id="380" r:id="rId65"/>
    <p:sldId id="381" r:id="rId66"/>
    <p:sldId id="382" r:id="rId67"/>
    <p:sldId id="383" r:id="rId68"/>
    <p:sldId id="384" r:id="rId69"/>
    <p:sldId id="385" r:id="rId70"/>
    <p:sldId id="386" r:id="rId71"/>
    <p:sldId id="387" r:id="rId72"/>
    <p:sldId id="388" r:id="rId73"/>
    <p:sldId id="389" r:id="rId74"/>
    <p:sldId id="390" r:id="rId75"/>
    <p:sldId id="363" r:id="rId76"/>
    <p:sldId id="391" r:id="rId77"/>
    <p:sldId id="392" r:id="rId78"/>
    <p:sldId id="352" r:id="rId79"/>
    <p:sldId id="305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ABC2-AA68-4325-B3AD-952215F5ACC7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BC153-3B45-4120-B7E0-84EFDF5EAC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16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772555-CF58-4D44-B4D5-2DD3E7256654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532F46-5CE1-4920-972F-F6661A35AB33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C0B87E-319A-488F-AB6B-0B2C75455323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E699AF-EB5E-4D60-97F1-4F67F7372EC8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80322A-A882-4F55-A181-95D5D72C9C3D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B6CEB5-A218-4E63-9F12-F07550E82790}" type="slidenum">
              <a:rPr lang="en-US" altLang="en-US" smtClean="0"/>
              <a:pPr eaLnBrk="1" hangingPunct="1"/>
              <a:t>30</a:t>
            </a:fld>
            <a:endParaRPr lang="en-US" alt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AF92E8-1256-43D5-B20C-B7050609C95C}" type="slidenum">
              <a:rPr lang="en-US" altLang="en-US" smtClean="0"/>
              <a:pPr eaLnBrk="1" hangingPunct="1"/>
              <a:t>31</a:t>
            </a:fld>
            <a:endParaRPr lang="en-US" alt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4FB4EC-D792-460C-9C84-FEF9F29C7F92}" type="slidenum">
              <a:rPr lang="en-US" altLang="en-US" smtClean="0"/>
              <a:pPr eaLnBrk="1" hangingPunct="1"/>
              <a:t>32</a:t>
            </a:fld>
            <a:endParaRPr lang="en-US" alt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BDF4BD-CF53-4312-8799-42653ABF7ED7}" type="slidenum">
              <a:rPr lang="en-US" altLang="en-US" smtClean="0"/>
              <a:pPr eaLnBrk="1" hangingPunct="1"/>
              <a:t>33</a:t>
            </a:fld>
            <a:endParaRPr lang="en-US" alt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CD9331-19C3-4A3F-AC38-F218A558B501}" type="slidenum">
              <a:rPr lang="en-US" altLang="en-US" smtClean="0"/>
              <a:pPr eaLnBrk="1" hangingPunct="1"/>
              <a:t>34</a:t>
            </a:fld>
            <a:endParaRPr lang="en-US" alt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36C38C-1EE6-473A-BC85-75ED047D93C1}" type="slidenum">
              <a:rPr lang="en-US" altLang="en-US" smtClean="0"/>
              <a:pPr eaLnBrk="1" hangingPunct="1"/>
              <a:t>35</a:t>
            </a:fld>
            <a:endParaRPr lang="en-US" alt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48DE73-04A8-486D-8568-EFC6851C065C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1ADDB1-7A3E-4682-ACE5-AD766C8A453B}" type="slidenum">
              <a:rPr lang="en-US" altLang="en-US" smtClean="0"/>
              <a:pPr eaLnBrk="1" hangingPunct="1"/>
              <a:t>36</a:t>
            </a:fld>
            <a:endParaRPr lang="en-US" alt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9F41ED-AEB5-46AB-AEEB-C07DB2D3C7FB}" type="slidenum">
              <a:rPr lang="en-US" altLang="en-US" smtClean="0"/>
              <a:pPr eaLnBrk="1" hangingPunct="1"/>
              <a:t>37</a:t>
            </a:fld>
            <a:endParaRPr lang="en-US" alt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3135B7-18BB-46F8-918D-298B7BF99598}" type="slidenum">
              <a:rPr lang="en-US" altLang="en-US" smtClean="0"/>
              <a:pPr eaLnBrk="1" hangingPunct="1"/>
              <a:t>38</a:t>
            </a:fld>
            <a:endParaRPr lang="en-US" alt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9ECA8F-243A-4BBB-8D04-6F9714E67FE3}" type="slidenum">
              <a:rPr lang="en-US" altLang="en-US" smtClean="0"/>
              <a:pPr eaLnBrk="1" hangingPunct="1"/>
              <a:t>39</a:t>
            </a:fld>
            <a:endParaRPr lang="en-US" alt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6322B-3862-4B70-AD11-1FEAC8110866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12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EB1C-DC38-491C-B925-666A76A17468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900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C1F5E-B3F7-477E-A8B8-B934E6884C51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397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DE7D8-3042-4569-8F59-D0F716BAFBA5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03427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B6607-9407-434F-8BE7-96512DEFBB0E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62456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DBA0B-3F6D-4769-812E-076396A9FAFD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9974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DFD564-CCA7-40F8-BCAE-79AFEE7FCE3E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C745D-7DA2-472E-92B4-2FEE783AC721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723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8445-65F9-4692-99FB-E0BAD0B0E1B6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5756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A4442-2AE8-4720-BC63-5FC0156B3C34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5713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62912-AFBF-4D3D-A3AB-384752938E52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481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936BF4-090A-4072-AF97-A6628580CAE3}" type="slidenum">
              <a:rPr lang="en-US" altLang="en-US">
                <a:latin typeface="Calibri" panose="020F0502020204030204" pitchFamily="34" charset="0"/>
              </a:rPr>
              <a:pPr eaLnBrk="1" hangingPunct="1"/>
              <a:t>62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07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85D509-30A9-433B-904E-B7E7B8553402}" type="slidenum">
              <a:rPr lang="en-US" altLang="en-US">
                <a:latin typeface="Calibri" panose="020F0502020204030204" pitchFamily="34" charset="0"/>
              </a:rPr>
              <a:pPr eaLnBrk="1" hangingPunct="1"/>
              <a:t>63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51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6C832B-2894-4584-B33F-B786AC4E79C6}" type="slidenum">
              <a:rPr lang="en-US" altLang="en-US">
                <a:latin typeface="Calibri" panose="020F0502020204030204" pitchFamily="34" charset="0"/>
              </a:rPr>
              <a:pPr eaLnBrk="1" hangingPunct="1"/>
              <a:t>64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00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AA104D-C0A0-42D3-8B2C-7BA9AF901817}" type="slidenum">
              <a:rPr lang="en-US" altLang="en-US">
                <a:latin typeface="Calibri" panose="020F0502020204030204" pitchFamily="34" charset="0"/>
              </a:rPr>
              <a:pPr eaLnBrk="1" hangingPunct="1"/>
              <a:t>65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07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53575-686C-49D5-AD48-0101D5C15B03}" type="slidenum">
              <a:rPr lang="en-US" altLang="en-US">
                <a:latin typeface="Calibri" panose="020F0502020204030204" pitchFamily="34" charset="0"/>
              </a:rPr>
              <a:pPr eaLnBrk="1" hangingPunct="1"/>
              <a:t>66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186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5F945B-611C-4D07-958B-3F0F4DA344F8}" type="slidenum">
              <a:rPr lang="en-US" altLang="en-US">
                <a:latin typeface="Calibri" panose="020F0502020204030204" pitchFamily="34" charset="0"/>
              </a:rPr>
              <a:pPr eaLnBrk="1" hangingPunct="1"/>
              <a:t>67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968058-DC7D-40DF-8CF2-FB1BC92F47AF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28945B-072E-465F-B20E-425E9312FD7D}" type="slidenum">
              <a:rPr lang="en-US" altLang="en-US">
                <a:latin typeface="Calibri" panose="020F0502020204030204" pitchFamily="34" charset="0"/>
              </a:rPr>
              <a:pPr eaLnBrk="1" hangingPunct="1"/>
              <a:t>68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209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1C82EF-379C-4340-AD6A-46A5232DCB9D}" type="slidenum">
              <a:rPr lang="en-US" altLang="en-US">
                <a:latin typeface="Calibri" panose="020F0502020204030204" pitchFamily="34" charset="0"/>
              </a:rPr>
              <a:pPr eaLnBrk="1" hangingPunct="1"/>
              <a:t>69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60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Abosolute</a:t>
            </a:r>
            <a:r>
              <a:rPr lang="en-US" baseline="0" dirty="0" smtClean="0"/>
              <a:t> return</a:t>
            </a:r>
            <a:endParaRPr lang="en-US" dirty="0" smtClean="0"/>
          </a:p>
          <a:p>
            <a:r>
              <a:rPr lang="en-US" dirty="0" smtClean="0"/>
              <a:t>Two assets</a:t>
            </a:r>
          </a:p>
          <a:p>
            <a:r>
              <a:rPr lang="en-US" dirty="0" smtClean="0"/>
              <a:t>Three</a:t>
            </a:r>
            <a:r>
              <a:rPr lang="en-US" baseline="0" dirty="0" smtClean="0"/>
              <a:t> states</a:t>
            </a:r>
          </a:p>
          <a:p>
            <a:r>
              <a:rPr lang="en-US" baseline="0" dirty="0" smtClean="0"/>
              <a:t>Arrow Assets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5AA35-9B0B-47BF-BF9A-795833F216E4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84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DD90E5-B93A-4D2B-A4AD-096FBE150763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D92B39-B39E-4A4A-8AAF-009131C1900B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02E64-3B05-4026-B07B-2C5C6E898550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56D25E-3AE5-43DB-982E-0E8ED49B195F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7ECF3C-40F5-4583-9D3A-6A5435C45B3C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4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8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56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79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79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94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18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33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17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70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67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0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38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98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7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1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7FE7-496A-489B-B269-A0FC748835AE}" type="datetimeFigureOut">
              <a:rPr lang="en-GB" smtClean="0"/>
              <a:t>04/08/2022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1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%3A%2F%2Flink.springer.com%2Farticle%2F10.1007%2Fs10683-017-9546-z%3Fwt_mc%3DInternal.Event.1.SEM.ArticleAuthorOnlineFirst&amp;sa=D&amp;sntz=1&amp;usg=AOvVaw2wFlgbSRD-einiLqPb9-p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%3A%2F%2Flink.springer.com%2Farticle%2F10.1007%252Fs11166-014-9198-8&amp;sa=D&amp;sntz=1&amp;usg=AOvVaw1X7NRKz7239W6Rafqek_iE" TargetMode="External"/><Relationship Id="rId2" Type="http://schemas.openxmlformats.org/officeDocument/2006/relationships/hyperlink" Target="http://www.google.com/url?q=http%3A%2F%2Frdcu.be%2FogMQ&amp;sa=D&amp;sntz=1&amp;usg=AOvVaw0Uc_Ev4RprdfSGA5ZHB65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q=http%3A%2F%2Flink.springer.com%2Farticle%2F10.1007%2Fs11166-017-9256-0&amp;sa=D&amp;sntz=1&amp;usg=AOvVaw1MOq2Bzg8Cg7EAS992IY-k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storage.its.york.ac.uk\economics\Staff%20Areas\jdh1\inactive\projects\hey%20lotito%20and%20maffioletti\papers%20and%20presentations\1st.avi" TargetMode="External"/><Relationship Id="rId1" Type="http://schemas.microsoft.com/office/2007/relationships/media" Target="file:///\\storage.its.york.ac.uk\economics\Staff%20Areas\jdh1\inactive\projects\hey%20lotito%20and%20maffioletti\papers%20and%20presentations\1st.avi" TargetMode="External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storage.its.york.ac.uk\economics\Staff%20Areas\jdh1\inactive\projects\hey%20lotito%20and%20maffioletti\papers%20and%20presentations\2nd.avi" TargetMode="External"/><Relationship Id="rId1" Type="http://schemas.microsoft.com/office/2007/relationships/media" Target="file:///\\storage.its.york.ac.uk\economics\Staff%20Areas\jdh1\inactive\projects\hey%20lotito%20and%20maffioletti\papers%20and%20presentations\2nd.avi" TargetMode="Externa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storage.its.york.ac.uk\economics\Staff%20Areas\jdh1\inactive\projects\hey%20lotito%20and%20maffioletti\papers%20and%20presentations\3rd.avi" TargetMode="External"/><Relationship Id="rId1" Type="http://schemas.microsoft.com/office/2007/relationships/media" Target="file:///\\storage.its.york.ac.uk\economics\Staff%20Areas\jdh1\inactive\projects\hey%20lotito%20and%20maffioletti\papers%20and%20presentations\3rd.avi" TargetMode="External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Experimental economics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John Hey</a:t>
            </a:r>
          </a:p>
          <a:p>
            <a:r>
              <a:rPr lang="en-GB" dirty="0" smtClean="0"/>
              <a:t>Lecture </a:t>
            </a:r>
            <a:r>
              <a:rPr lang="en-GB" dirty="0" smtClean="0"/>
              <a:t>11</a:t>
            </a:r>
            <a:endParaRPr lang="en-GB" dirty="0"/>
          </a:p>
        </p:txBody>
      </p:sp>
      <p:pic>
        <p:nvPicPr>
          <p:cNvPr id="1026" name="Picture 2" descr="C:\active\camera\me\prague 2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40968"/>
            <a:ext cx="13080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56612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 in Prague some years ago!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5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60071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1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A Common Ratio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dirty="0"/>
              <a:t>Problem </a:t>
            </a:r>
            <a:r>
              <a:rPr lang="it-IT" altLang="en-US" dirty="0" smtClean="0"/>
              <a:t>from above:</a:t>
            </a:r>
            <a:endParaRPr lang="it-IT" altLang="en-US" dirty="0"/>
          </a:p>
          <a:p>
            <a:r>
              <a:rPr lang="it-IT" altLang="en-US" dirty="0"/>
              <a:t>(1) Do you prefer (A) £</a:t>
            </a:r>
            <a:r>
              <a:rPr lang="it-IT" altLang="en-US" dirty="0" smtClean="0"/>
              <a:t>300 </a:t>
            </a:r>
            <a:r>
              <a:rPr lang="it-IT" altLang="en-US" dirty="0"/>
              <a:t>for sure, or (B) a lottery which yields £</a:t>
            </a:r>
            <a:r>
              <a:rPr lang="it-IT" altLang="en-US" dirty="0" smtClean="0"/>
              <a:t>400 </a:t>
            </a:r>
            <a:r>
              <a:rPr lang="it-IT" altLang="en-US" dirty="0"/>
              <a:t>with probability 0.8 and £0 with probability 0.2?</a:t>
            </a:r>
          </a:p>
          <a:p>
            <a:r>
              <a:rPr lang="it-IT" altLang="en-US" dirty="0"/>
              <a:t>(2) Do you prefer (A) a lottery which yields  £</a:t>
            </a:r>
            <a:r>
              <a:rPr lang="it-IT" altLang="en-US" dirty="0" smtClean="0"/>
              <a:t>300 </a:t>
            </a:r>
            <a:r>
              <a:rPr lang="it-IT" altLang="en-US" dirty="0"/>
              <a:t>with probability 0.25 and £0 with probability 0.75, or (B) a lottery which yields £</a:t>
            </a:r>
            <a:r>
              <a:rPr lang="it-IT" altLang="en-US" dirty="0" smtClean="0"/>
              <a:t>400 </a:t>
            </a:r>
            <a:r>
              <a:rPr lang="it-IT" altLang="en-US" dirty="0"/>
              <a:t>with probability 0.2 and £0 with probability 0.8?</a:t>
            </a:r>
          </a:p>
          <a:p>
            <a:r>
              <a:rPr lang="it-IT" altLang="en-US" dirty="0"/>
              <a:t>A preference for A in problem 1 and for B in Problem 2 is a violation of </a:t>
            </a:r>
            <a:r>
              <a:rPr lang="it-IT" altLang="en-US" dirty="0" smtClean="0"/>
              <a:t>the Indpendence Axiom and hence of Expected Utility theory.</a:t>
            </a:r>
            <a:endParaRPr lang="it-IT" altLang="en-US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473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9154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ommon ratio effect in the </a:t>
            </a:r>
            <a:r>
              <a:rPr lang="en-GB" dirty="0" err="1" smtClean="0"/>
              <a:t>mmt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3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Camerer (1989)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3826"/>
            <a:ext cx="5532487" cy="49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5976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1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5246687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7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5118100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7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52895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6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 smtClean="0"/>
              <a:t>New Theories</a:t>
            </a:r>
            <a:endParaRPr lang="en-US" altLang="en-US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596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57524"/>
            <a:ext cx="659606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3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47065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Decision-making under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Theories – start with axioms.</a:t>
            </a:r>
          </a:p>
          <a:p>
            <a:r>
              <a:rPr lang="en-GB" dirty="0" smtClean="0"/>
              <a:t>There are lots of theories based on different axioms.</a:t>
            </a:r>
          </a:p>
          <a:p>
            <a:r>
              <a:rPr lang="en-GB" dirty="0" smtClean="0"/>
              <a:t>We can do two things:</a:t>
            </a:r>
          </a:p>
          <a:p>
            <a:r>
              <a:rPr lang="en-GB" dirty="0" smtClean="0"/>
              <a:t>Test axioms and theories.</a:t>
            </a:r>
          </a:p>
          <a:p>
            <a:r>
              <a:rPr lang="en-GB" dirty="0" smtClean="0"/>
              <a:t>Fit preference functionals.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453187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0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636587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2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699293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6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subjects?</a:t>
            </a:r>
          </a:p>
          <a:p>
            <a:r>
              <a:rPr lang="en-GB" i="1" dirty="0" smtClean="0"/>
              <a:t>Depends on how different people are.</a:t>
            </a:r>
          </a:p>
          <a:p>
            <a:r>
              <a:rPr lang="en-GB" dirty="0" smtClean="0"/>
              <a:t>How many problems per subject?</a:t>
            </a:r>
          </a:p>
          <a:p>
            <a:r>
              <a:rPr lang="en-GB" i="1" dirty="0" smtClean="0"/>
              <a:t>Depends upon how much noise in their behaviour.</a:t>
            </a:r>
          </a:p>
          <a:p>
            <a:r>
              <a:rPr lang="en-GB" dirty="0" smtClean="0"/>
              <a:t>How should the problems be chosen?</a:t>
            </a:r>
          </a:p>
          <a:p>
            <a:r>
              <a:rPr lang="en-GB" i="1" dirty="0" smtClean="0"/>
              <a:t>Depends what you want to test.</a:t>
            </a:r>
          </a:p>
          <a:p>
            <a:r>
              <a:rPr lang="en-GB" dirty="0" smtClean="0"/>
              <a:t>How should the lotteries be presented?</a:t>
            </a:r>
          </a:p>
          <a:p>
            <a:r>
              <a:rPr lang="en-GB" dirty="0" smtClean="0"/>
              <a:t>Might there be a ‘framing effect’?</a:t>
            </a:r>
            <a:endParaRPr lang="en-GB" dirty="0"/>
          </a:p>
          <a:p>
            <a:r>
              <a:rPr lang="en-GB" dirty="0" smtClean="0"/>
              <a:t>How would you do the playout?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1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57325"/>
            <a:ext cx="52974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of lotteries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4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90789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5562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1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prefer now</a:t>
            </a:r>
            <a:endParaRPr lang="en-GB" dirty="0"/>
          </a:p>
        </p:txBody>
      </p:sp>
      <p:pic>
        <p:nvPicPr>
          <p:cNvPr id="4" name="图片 3" descr="图片包含 文本&#10;&#10;描述已自动生成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906" y="2160588"/>
            <a:ext cx="330580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Axioms and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axioms are wrong.</a:t>
            </a:r>
          </a:p>
          <a:p>
            <a:r>
              <a:rPr lang="en-GB" dirty="0" smtClean="0"/>
              <a:t>All more general theories fit better than less general theories that are nested inside them.</a:t>
            </a:r>
          </a:p>
          <a:p>
            <a:r>
              <a:rPr lang="en-GB" dirty="0" smtClean="0"/>
              <a:t>Is this interesting or important?</a:t>
            </a:r>
          </a:p>
          <a:p>
            <a:r>
              <a:rPr lang="en-GB" dirty="0" smtClean="0"/>
              <a:t>How wrong are they?</a:t>
            </a:r>
          </a:p>
          <a:p>
            <a:r>
              <a:rPr lang="en-GB" dirty="0" smtClean="0"/>
              <a:t>How much better is the fit?</a:t>
            </a:r>
          </a:p>
          <a:p>
            <a:r>
              <a:rPr lang="en-GB" i="1" dirty="0" smtClean="0"/>
              <a:t>Statistical </a:t>
            </a:r>
            <a:r>
              <a:rPr lang="en-GB" dirty="0" smtClean="0"/>
              <a:t>significance just tells you that you have enough data.</a:t>
            </a:r>
          </a:p>
          <a:p>
            <a:r>
              <a:rPr lang="en-GB" dirty="0" smtClean="0"/>
              <a:t>What is more crucial is </a:t>
            </a:r>
            <a:r>
              <a:rPr lang="en-GB" i="1" dirty="0" smtClean="0"/>
              <a:t>economic </a:t>
            </a:r>
            <a:r>
              <a:rPr lang="en-GB" dirty="0" smtClean="0"/>
              <a:t>importance.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Testing axioms or fitting preference functionals?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Theories are composed from sets of axioms.</a:t>
            </a:r>
          </a:p>
          <a:p>
            <a:r>
              <a:rPr lang="en-GB" dirty="0" smtClean="0"/>
              <a:t>Testing axioms enable us to discover which </a:t>
            </a:r>
            <a:r>
              <a:rPr lang="en-GB" i="1" dirty="0" smtClean="0"/>
              <a:t>bits </a:t>
            </a:r>
            <a:r>
              <a:rPr lang="en-GB" dirty="0" smtClean="0"/>
              <a:t>of theories are wrong.</a:t>
            </a:r>
          </a:p>
          <a:p>
            <a:r>
              <a:rPr lang="en-GB" dirty="0" smtClean="0"/>
              <a:t>How many violations of an axiom are enough to condemn it?</a:t>
            </a:r>
          </a:p>
          <a:p>
            <a:r>
              <a:rPr lang="en-GB" dirty="0" smtClean="0"/>
              <a:t>Fitting preference functionals enables us to see how well a theory fits the data.</a:t>
            </a:r>
          </a:p>
          <a:p>
            <a:r>
              <a:rPr lang="en-GB" dirty="0" smtClean="0"/>
              <a:t>But fitting preference functionals requires the specification of functional forms and the estimation of parameters.</a:t>
            </a:r>
          </a:p>
          <a:p>
            <a:r>
              <a:rPr lang="en-GB" dirty="0" smtClean="0"/>
              <a:t>Which is best?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2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Testing axioms experimentally – how?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Completeness</a:t>
            </a:r>
          </a:p>
          <a:p>
            <a:r>
              <a:rPr lang="en-GB" dirty="0"/>
              <a:t>Transitivity</a:t>
            </a:r>
          </a:p>
          <a:p>
            <a:r>
              <a:rPr lang="en-GB" dirty="0"/>
              <a:t>Independence</a:t>
            </a:r>
          </a:p>
          <a:p>
            <a:r>
              <a:rPr lang="en-GB" dirty="0" smtClean="0"/>
              <a:t>Continuity</a:t>
            </a:r>
          </a:p>
          <a:p>
            <a:r>
              <a:rPr lang="en-GB" dirty="0" smtClean="0"/>
              <a:t>Almost all of these relate to relationships between gambles.</a:t>
            </a:r>
          </a:p>
          <a:p>
            <a:r>
              <a:rPr lang="en-GB" dirty="0" smtClean="0"/>
              <a:t>The obvious way to start testing them is with pairwise choices – but these have to be specific.</a:t>
            </a:r>
          </a:p>
          <a:p>
            <a:r>
              <a:rPr lang="en-GB" dirty="0" smtClean="0"/>
              <a:t>So not testing the axiom as a whole (unless by asking? Would that work?)</a:t>
            </a:r>
          </a:p>
          <a:p>
            <a:r>
              <a:rPr lang="en-GB" dirty="0" smtClean="0"/>
              <a:t>How would one test the above axioms?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utility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Says that decision-makers act on the basis of the </a:t>
            </a:r>
            <a:r>
              <a:rPr lang="en-GB" i="1" dirty="0" smtClean="0"/>
              <a:t>utility</a:t>
            </a:r>
            <a:r>
              <a:rPr lang="en-GB" dirty="0" smtClean="0"/>
              <a:t> that they </a:t>
            </a:r>
            <a:r>
              <a:rPr lang="en-GB" i="1" dirty="0" smtClean="0"/>
              <a:t>expect</a:t>
            </a:r>
            <a:r>
              <a:rPr lang="en-GB" dirty="0" smtClean="0"/>
              <a:t> to get.</a:t>
            </a:r>
          </a:p>
          <a:p>
            <a:r>
              <a:rPr lang="en-GB" dirty="0" smtClean="0"/>
              <a:t>(If the utility function is linear in money, and the outcomes are money, they act on the basis of the </a:t>
            </a:r>
            <a:r>
              <a:rPr lang="en-GB" i="1" dirty="0" smtClean="0"/>
              <a:t>return</a:t>
            </a:r>
            <a:r>
              <a:rPr lang="en-GB" dirty="0" smtClean="0"/>
              <a:t> that they expect to get – risk neutrality.)</a:t>
            </a:r>
          </a:p>
          <a:p>
            <a:r>
              <a:rPr lang="en-GB" dirty="0" smtClean="0"/>
              <a:t>It is based on </a:t>
            </a:r>
            <a:r>
              <a:rPr lang="en-GB" i="1" dirty="0" smtClean="0"/>
              <a:t>axioms</a:t>
            </a:r>
            <a:r>
              <a:rPr lang="en-GB" dirty="0" smtClean="0"/>
              <a:t>:</a:t>
            </a:r>
          </a:p>
          <a:p>
            <a:r>
              <a:rPr lang="en-GB" dirty="0" smtClean="0"/>
              <a:t>Completeness</a:t>
            </a:r>
          </a:p>
          <a:p>
            <a:r>
              <a:rPr lang="en-GB" dirty="0" smtClean="0"/>
              <a:t>Transitivity</a:t>
            </a:r>
          </a:p>
          <a:p>
            <a:r>
              <a:rPr lang="en-GB" dirty="0" smtClean="0"/>
              <a:t>Independence</a:t>
            </a:r>
          </a:p>
          <a:p>
            <a:r>
              <a:rPr lang="en-GB" dirty="0" smtClean="0"/>
              <a:t>Continuity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Estimating preference functionals</a:t>
            </a:r>
            <a:endParaRPr lang="en-GB" sz="28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Up to now the literature was concerned with testing.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In 1994 with the papers by Harless and Camerer and by Hey and Orme, the focus shifted to estimation.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Fit preference functionals and see which fits best – taking into account degrees of freedom.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6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Hey and Orme (1995)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Estimating preference functionals: RN, EU, DA, PR, QU, RD, RI, RP, RQ, WU and YD.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80 subjects given 100 pairwise choice questions on two separate occasions.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All lotteries led to one of £0, £10, £20, £30.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Random lottery payment mechanism used on each occasion.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1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4135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6002337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assumptions</a:t>
            </a:r>
            <a:endParaRPr lang="en-GB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We assumed that choice is made on the basis of the true preference function plus error – Normal with mean 0 and s.d. s.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L stated as preferred to R if and only if </a:t>
            </a:r>
            <a:r>
              <a:rPr lang="it-IT" altLang="en-US" i="1" dirty="0" smtClean="0">
                <a:solidFill>
                  <a:schemeClr val="tx1"/>
                </a:solidFill>
              </a:rPr>
              <a:t>V(L) – V(R) + e &gt; 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dirty="0" smtClean="0">
                <a:solidFill>
                  <a:schemeClr val="tx1"/>
                </a:solidFill>
              </a:rPr>
              <a:t>   (For subjects never indifferent) </a:t>
            </a:r>
            <a:endParaRPr lang="it-IT" altLang="en-US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sz="1400" dirty="0" smtClean="0">
                <a:solidFill>
                  <a:schemeClr val="tx1"/>
                </a:solidFill>
              </a:rPr>
              <a:t>What about indifference? Theshold </a:t>
            </a:r>
            <a:r>
              <a:rPr lang="it-IT" altLang="en-US" sz="1400" i="1" dirty="0" smtClean="0">
                <a:solidFill>
                  <a:schemeClr val="tx1"/>
                </a:solidFill>
              </a:rPr>
              <a:t>t </a:t>
            </a:r>
            <a:r>
              <a:rPr lang="it-IT" altLang="en-US" sz="1400" dirty="0" smtClean="0">
                <a:solidFill>
                  <a:schemeClr val="tx1"/>
                </a:solidFill>
              </a:rPr>
              <a:t>such that L and R stated as indifferent if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1400" i="1" dirty="0" smtClean="0">
                <a:solidFill>
                  <a:schemeClr val="tx1"/>
                </a:solidFill>
              </a:rPr>
              <a:t>t &gt; V(L) – V(R) + e &gt; -t.</a:t>
            </a:r>
            <a:endParaRPr lang="it-IT" altLang="en-US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This is called the </a:t>
            </a:r>
            <a:r>
              <a:rPr lang="it-IT" altLang="en-US" i="1" dirty="0" smtClean="0">
                <a:solidFill>
                  <a:schemeClr val="tx1"/>
                </a:solidFill>
              </a:rPr>
              <a:t>Random Utility Model (RUM)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An alternative is the </a:t>
            </a:r>
            <a:r>
              <a:rPr lang="it-IT" altLang="en-US" i="1" dirty="0" smtClean="0">
                <a:solidFill>
                  <a:schemeClr val="tx1"/>
                </a:solidFill>
              </a:rPr>
              <a:t>Random Preference Model (RPM)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In this the parameter(s) </a:t>
            </a:r>
            <a:r>
              <a:rPr lang="it-IT" altLang="en-US" i="1" dirty="0" smtClean="0">
                <a:solidFill>
                  <a:schemeClr val="tx1"/>
                </a:solidFill>
              </a:rPr>
              <a:t>r </a:t>
            </a:r>
            <a:r>
              <a:rPr lang="it-IT" altLang="en-US" dirty="0" smtClean="0">
                <a:solidFill>
                  <a:schemeClr val="tx1"/>
                </a:solidFill>
              </a:rPr>
              <a:t>is/are random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stimation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All the different preference functionals fitted/estimate using Maximum Likelihood.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Parameters of the </a:t>
            </a:r>
            <a:r>
              <a:rPr lang="it-IT" altLang="en-US" smtClean="0">
                <a:solidFill>
                  <a:schemeClr val="tx1"/>
                </a:solidFill>
              </a:rPr>
              <a:t>models (depends how you characterise the utility ‘function’) plus </a:t>
            </a:r>
            <a:r>
              <a:rPr lang="it-IT" altLang="en-US" dirty="0" smtClean="0">
                <a:solidFill>
                  <a:schemeClr val="tx1"/>
                </a:solidFill>
              </a:rPr>
              <a:t>the stochastic parameters estimated.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Models compared on the basis of their maximised log-likelihood corrected for degrees of freedom: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Aikake Criterion.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80548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Harless and Camerer</a:t>
            </a: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They pool observations from lots of subjects.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They have a different error story – they assume that subjects state their preferred choice with a given probability.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This is called the ‘Tremble Story’.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Other error stories – for example, Loomes and Sugden assume stochastic preferences.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0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work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Hey and Orme showed that “EU plus noise” is not a bad description of the data.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Problems with non-violation of dominance.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Clear that noise is not homoscedastic.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Blavatskky shows that an appropriately specified heteroscedastic model (with EU) is pretty good.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0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on risk</a:t>
            </a:r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In a sense we have come full circle.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The early tests of EU showed that it did not do too well...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...as a consequence lots of new models were formulated.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These were then estimated and attention focussed on ‘noise’...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...with appropriately specified noise, “EU plus noise” is not too bad.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3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axioms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By a </a:t>
            </a:r>
            <a:r>
              <a:rPr lang="en-GB" i="1" dirty="0" smtClean="0"/>
              <a:t>‘(</a:t>
            </a:r>
            <a:r>
              <a:rPr lang="en-GB" dirty="0" smtClean="0"/>
              <a:t>p-)mixture’ of two things, we mean a lottery which results in one of these things with probability </a:t>
            </a:r>
            <a:r>
              <a:rPr lang="en-GB" i="1" dirty="0" smtClean="0"/>
              <a:t>p </a:t>
            </a:r>
            <a:r>
              <a:rPr lang="en-GB" dirty="0" smtClean="0"/>
              <a:t>and the other with probability </a:t>
            </a:r>
            <a:r>
              <a:rPr lang="en-GB" i="1" dirty="0" smtClean="0"/>
              <a:t>1-p</a:t>
            </a:r>
            <a:r>
              <a:rPr lang="en-GB" dirty="0" smtClean="0"/>
              <a:t>.</a:t>
            </a:r>
          </a:p>
          <a:p>
            <a:r>
              <a:rPr lang="en-GB" i="1" dirty="0" smtClean="0"/>
              <a:t>Completeness</a:t>
            </a:r>
            <a:r>
              <a:rPr lang="en-GB" dirty="0" smtClean="0"/>
              <a:t>:  given any two things, the DM can always say that one or the other is preferred, or he or she is indifferent.</a:t>
            </a:r>
          </a:p>
          <a:p>
            <a:r>
              <a:rPr lang="en-GB" i="1" dirty="0" smtClean="0"/>
              <a:t>Transitivity: </a:t>
            </a:r>
            <a:r>
              <a:rPr lang="en-GB" dirty="0" smtClean="0"/>
              <a:t>If A is preferred to B and B preferred to C then A is preferred to C.</a:t>
            </a:r>
          </a:p>
          <a:p>
            <a:r>
              <a:rPr lang="en-GB" i="1" dirty="0" smtClean="0"/>
              <a:t>Independence</a:t>
            </a:r>
            <a:r>
              <a:rPr lang="en-GB" dirty="0" smtClean="0"/>
              <a:t>: If A is preferred to B then a mixture of A with C is preferred to the same mixture of B with C.</a:t>
            </a:r>
          </a:p>
          <a:p>
            <a:r>
              <a:rPr lang="en-GB" i="1" dirty="0" smtClean="0"/>
              <a:t>Continuity</a:t>
            </a:r>
            <a:r>
              <a:rPr lang="en-GB" dirty="0" smtClean="0"/>
              <a:t>: If A is preferred to B and B preferred to C then there must be a mixture of A and C for which there is indifference with B.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1838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Digression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Does the elicitation mechanism affect the results?</a:t>
            </a:r>
            <a:endParaRPr lang="en-GB" dirty="0"/>
          </a:p>
          <a:p>
            <a:r>
              <a:rPr lang="en-GB" dirty="0" smtClean="0"/>
              <a:t>See Zhou and Hey </a:t>
            </a:r>
            <a:r>
              <a:rPr lang="en-GB" dirty="0">
                <a:hlinkClick r:id="rId2"/>
              </a:rPr>
              <a:t>Context </a:t>
            </a:r>
            <a:r>
              <a:rPr lang="en-GB" dirty="0" smtClean="0">
                <a:hlinkClick r:id="rId2"/>
              </a:rPr>
              <a:t>Matters</a:t>
            </a:r>
            <a:r>
              <a:rPr lang="en-GB" dirty="0" smtClean="0"/>
              <a:t>, </a:t>
            </a:r>
            <a:r>
              <a:rPr lang="en-GB" i="1" dirty="0" smtClean="0"/>
              <a:t>Experimental </a:t>
            </a:r>
            <a:r>
              <a:rPr lang="en-GB" i="1" dirty="0"/>
              <a:t>Economics</a:t>
            </a:r>
            <a:r>
              <a:rPr lang="en-GB" dirty="0"/>
              <a:t>, online </a:t>
            </a:r>
            <a:r>
              <a:rPr lang="en-GB" dirty="0" smtClean="0"/>
              <a:t>2017.</a:t>
            </a:r>
          </a:p>
          <a:p>
            <a:r>
              <a:rPr lang="en-GB" dirty="0" smtClean="0"/>
              <a:t>In this, we estimated the risk attitude of 96 subjects using 4 different elicitation methods:</a:t>
            </a:r>
          </a:p>
          <a:p>
            <a:r>
              <a:rPr lang="en-GB" dirty="0"/>
              <a:t>Holt-Laury Price Lists (48 such lists)</a:t>
            </a:r>
          </a:p>
          <a:p>
            <a:r>
              <a:rPr lang="en-GB" dirty="0" smtClean="0"/>
              <a:t>Pairwise Choices (80 such pairs)</a:t>
            </a:r>
          </a:p>
          <a:p>
            <a:r>
              <a:rPr lang="en-GB" dirty="0" smtClean="0"/>
              <a:t>The Becker-DeGroot-</a:t>
            </a:r>
            <a:r>
              <a:rPr lang="en-GB" dirty="0" err="1" smtClean="0"/>
              <a:t>Marshak</a:t>
            </a:r>
            <a:r>
              <a:rPr lang="en-GB" dirty="0" smtClean="0"/>
              <a:t> method (modified) 54 problems</a:t>
            </a:r>
          </a:p>
          <a:p>
            <a:r>
              <a:rPr lang="en-GB" dirty="0" smtClean="0"/>
              <a:t>Allocation problems (81 such problems)</a:t>
            </a:r>
          </a:p>
        </p:txBody>
      </p:sp>
    </p:spTree>
    <p:extLst>
      <p:ext uri="{BB962C8B-B14F-4D97-AF65-F5344CB8AC3E}">
        <p14:creationId xmlns:p14="http://schemas.microsoft.com/office/powerpoint/2010/main" val="38397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Presentation of a lottery</a:t>
            </a:r>
            <a:endParaRPr lang="en-GB" dirty="0"/>
          </a:p>
        </p:txBody>
      </p:sp>
      <p:pic>
        <p:nvPicPr>
          <p:cNvPr id="1026" name="Picture 2" descr="fig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30" y="2160588"/>
            <a:ext cx="389795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different elicitation methods produced widely divergent estimates of risk aversion. Some examples follow on the next slides (the scatters differ across the preference functional assumed).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Utility with Constant Relative Risk Aversion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94928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Key: HL: Holt Laury; </a:t>
            </a:r>
            <a:r>
              <a:rPr lang="en-GB" dirty="0" err="1" smtClean="0"/>
              <a:t>PC:Pairwise</a:t>
            </a:r>
            <a:r>
              <a:rPr lang="en-GB" dirty="0" smtClean="0"/>
              <a:t> Choice; LC: Becker-DeGroot Marschak; AL: Allocation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9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 Matters.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under ambiguity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Recent years have witnessed many new theories of behaviour under </a:t>
            </a:r>
            <a:r>
              <a:rPr lang="en-GB" i="1" dirty="0" smtClean="0"/>
              <a:t>ambiguity </a:t>
            </a:r>
            <a:r>
              <a:rPr lang="en-GB" dirty="0" smtClean="0"/>
              <a:t>(where objective probabilities do not exist or are not known).</a:t>
            </a:r>
          </a:p>
          <a:p>
            <a:r>
              <a:rPr lang="en-GB" dirty="0" smtClean="0"/>
              <a:t>These are also based on </a:t>
            </a:r>
            <a:r>
              <a:rPr lang="en-GB" i="1" dirty="0" smtClean="0"/>
              <a:t>axioms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Testing and estimating these are difficult, mainly because of the difficulty of implementing ambiguity in the laboratory.</a:t>
            </a:r>
          </a:p>
          <a:p>
            <a:r>
              <a:rPr lang="en-GB" dirty="0" smtClean="0"/>
              <a:t>‘Ellsberg urns’ are difficult to implement because of subjects’ possible suspicion, and possible problems of the violation of ethical standards.</a:t>
            </a:r>
          </a:p>
          <a:p>
            <a:r>
              <a:rPr lang="en-GB" dirty="0" smtClean="0"/>
              <a:t>We use a Bingo Blower…</a:t>
            </a:r>
          </a:p>
          <a:p>
            <a:r>
              <a:rPr lang="en-GB" dirty="0" smtClean="0"/>
              <a:t>… which I will show you later.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Models of Behaviour </a:t>
            </a:r>
            <a:r>
              <a:rPr lang="en-GB" sz="2800" dirty="0"/>
              <a:t>under ambiguity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Subjective Expected Utility</a:t>
            </a:r>
          </a:p>
          <a:p>
            <a:r>
              <a:rPr lang="en-GB" dirty="0"/>
              <a:t>Choquet </a:t>
            </a:r>
            <a:r>
              <a:rPr lang="en-GB" dirty="0" smtClean="0"/>
              <a:t>Expected </a:t>
            </a:r>
            <a:r>
              <a:rPr lang="en-GB" dirty="0"/>
              <a:t>U</a:t>
            </a:r>
            <a:r>
              <a:rPr lang="en-GB" dirty="0" smtClean="0"/>
              <a:t>tility</a:t>
            </a:r>
          </a:p>
          <a:p>
            <a:r>
              <a:rPr lang="en-GB" dirty="0"/>
              <a:t>Cumulative </a:t>
            </a:r>
            <a:r>
              <a:rPr lang="en-GB" dirty="0" smtClean="0"/>
              <a:t>Prospect </a:t>
            </a:r>
            <a:r>
              <a:rPr lang="en-GB" dirty="0"/>
              <a:t>T</a:t>
            </a:r>
            <a:r>
              <a:rPr lang="en-GB" dirty="0" smtClean="0"/>
              <a:t>heory</a:t>
            </a:r>
          </a:p>
          <a:p>
            <a:r>
              <a:rPr lang="en-GB" dirty="0" err="1"/>
              <a:t>Maxmin</a:t>
            </a:r>
            <a:r>
              <a:rPr lang="en-GB" dirty="0"/>
              <a:t> </a:t>
            </a:r>
            <a:r>
              <a:rPr lang="en-GB" dirty="0" smtClean="0"/>
              <a:t>Expected </a:t>
            </a:r>
            <a:r>
              <a:rPr lang="en-GB" dirty="0"/>
              <a:t>U</a:t>
            </a:r>
            <a:r>
              <a:rPr lang="en-GB" dirty="0" smtClean="0"/>
              <a:t>tility</a:t>
            </a:r>
          </a:p>
          <a:p>
            <a:r>
              <a:rPr lang="el-GR" dirty="0" smtClean="0"/>
              <a:t>α</a:t>
            </a:r>
            <a:r>
              <a:rPr lang="en-GB" dirty="0" smtClean="0"/>
              <a:t>-</a:t>
            </a:r>
            <a:r>
              <a:rPr lang="en-GB" dirty="0" err="1" smtClean="0"/>
              <a:t>maxmin</a:t>
            </a:r>
            <a:r>
              <a:rPr lang="en-GB" dirty="0" smtClean="0"/>
              <a:t> Expected Utility</a:t>
            </a:r>
          </a:p>
          <a:p>
            <a:r>
              <a:rPr lang="en-GB" dirty="0"/>
              <a:t>Confidence F</a:t>
            </a:r>
            <a:r>
              <a:rPr lang="en-GB" dirty="0" smtClean="0"/>
              <a:t>unction</a:t>
            </a:r>
          </a:p>
          <a:p>
            <a:r>
              <a:rPr lang="en-GB" dirty="0" err="1"/>
              <a:t>Variational</a:t>
            </a:r>
            <a:r>
              <a:rPr lang="en-GB" dirty="0"/>
              <a:t> P</a:t>
            </a:r>
            <a:r>
              <a:rPr lang="en-GB" dirty="0" smtClean="0"/>
              <a:t>references</a:t>
            </a:r>
          </a:p>
          <a:p>
            <a:r>
              <a:rPr lang="en-GB" dirty="0"/>
              <a:t>The </a:t>
            </a:r>
            <a:r>
              <a:rPr lang="en-GB" dirty="0" smtClean="0"/>
              <a:t>‘Contraction</a:t>
            </a:r>
            <a:r>
              <a:rPr lang="en-GB" dirty="0"/>
              <a:t>’ M</a:t>
            </a:r>
            <a:r>
              <a:rPr lang="en-GB" dirty="0" smtClean="0"/>
              <a:t>odel</a:t>
            </a:r>
          </a:p>
          <a:p>
            <a:r>
              <a:rPr lang="en-GB" dirty="0" smtClean="0"/>
              <a:t>Smooth </a:t>
            </a:r>
            <a:r>
              <a:rPr lang="en-GB" dirty="0"/>
              <a:t>A</a:t>
            </a:r>
            <a:r>
              <a:rPr lang="en-GB" dirty="0" smtClean="0"/>
              <a:t>mbiguity Model</a:t>
            </a:r>
          </a:p>
          <a:p>
            <a:pPr algn="just"/>
            <a:r>
              <a:rPr lang="en-GB" dirty="0" smtClean="0"/>
              <a:t>Survey in Etner </a:t>
            </a:r>
            <a:r>
              <a:rPr lang="en-GB" i="1" dirty="0" smtClean="0"/>
              <a:t>et al Journal of Economic Surveys 2012.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1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Experiments I have conducted on Ambiguity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Hey. Lotito and Maffioletti </a:t>
            </a:r>
            <a:r>
              <a:rPr lang="en-GB" i="1" dirty="0" smtClean="0"/>
              <a:t>JRU </a:t>
            </a:r>
            <a:r>
              <a:rPr lang="en-GB" dirty="0" smtClean="0"/>
              <a:t>(2010),</a:t>
            </a:r>
            <a:r>
              <a:rPr lang="en-GB" b="1" dirty="0">
                <a:hlinkClick r:id="rId2"/>
              </a:rPr>
              <a:t> </a:t>
            </a:r>
            <a:r>
              <a:rPr lang="en-GB" dirty="0">
                <a:hlinkClick r:id="rId2"/>
              </a:rPr>
              <a:t>The Descriptive and Predictive Adequacy of Theories of Decision Making Under Uncertainty/Ambiguity</a:t>
            </a:r>
            <a:endParaRPr lang="en-GB" dirty="0" smtClean="0"/>
          </a:p>
          <a:p>
            <a:r>
              <a:rPr lang="en-GB" dirty="0" smtClean="0"/>
              <a:t>Hey and Pace </a:t>
            </a:r>
            <a:r>
              <a:rPr lang="en-GB" i="1" dirty="0" smtClean="0"/>
              <a:t>JRU </a:t>
            </a:r>
            <a:r>
              <a:rPr lang="en-GB" dirty="0" smtClean="0"/>
              <a:t>(2014), </a:t>
            </a:r>
            <a:r>
              <a:rPr lang="en-GB" dirty="0">
                <a:hlinkClick r:id="rId3"/>
              </a:rPr>
              <a:t>The Explanatory and Predictive Power of Non Two-Stage-Probability Models of Decision Making Under </a:t>
            </a:r>
            <a:r>
              <a:rPr lang="en-GB" dirty="0" smtClean="0">
                <a:hlinkClick r:id="rId3"/>
              </a:rPr>
              <a:t>Ambiguity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Carbone, Dong and Hey, </a:t>
            </a:r>
            <a:r>
              <a:rPr lang="en-GB" dirty="0">
                <a:hlinkClick r:id="rId4"/>
              </a:rPr>
              <a:t>Elicitation of Preferences under </a:t>
            </a:r>
            <a:r>
              <a:rPr lang="en-GB" dirty="0" smtClean="0">
                <a:hlinkClick r:id="rId4"/>
              </a:rPr>
              <a:t>Ambiguity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i="1" dirty="0" smtClean="0"/>
              <a:t>JRU </a:t>
            </a:r>
            <a:r>
              <a:rPr lang="en-GB" dirty="0" smtClean="0"/>
              <a:t>(2017)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Hey. Lotito and Maffioletti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used the BBB.</a:t>
            </a:r>
          </a:p>
          <a:p>
            <a:r>
              <a:rPr lang="en-GB" dirty="0" smtClean="0"/>
              <a:t>We had three treatments –with different amounts of ambiguity.</a:t>
            </a:r>
          </a:p>
          <a:p>
            <a:r>
              <a:rPr lang="en-GB" dirty="0" smtClean="0"/>
              <a:t>Pairwise choice questions – between ambiguous gambles with payoffs -£10, £10 and £100 (with a </a:t>
            </a:r>
            <a:r>
              <a:rPr lang="en-GB" dirty="0"/>
              <a:t>s</a:t>
            </a:r>
            <a:r>
              <a:rPr lang="en-GB" dirty="0" smtClean="0"/>
              <a:t>how-up fee of £10). </a:t>
            </a:r>
          </a:p>
          <a:p>
            <a:r>
              <a:rPr lang="en-GB" dirty="0" smtClean="0"/>
              <a:t>Random Payment mechanism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0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</a:rPr>
              <a:t>Let us suppose that you confront two urns containing red and black balls, from one of which a ball will be drawn at random. To "bet on Red I" will mean that you choose to draw from Urn I; and that you will receive a prize </a:t>
            </a:r>
            <a:r>
              <a:rPr lang="en-GB" altLang="en-US" sz="1800" i="1" dirty="0">
                <a:solidFill>
                  <a:schemeClr val="tx1"/>
                </a:solidFill>
              </a:rPr>
              <a:t>a</a:t>
            </a:r>
            <a:r>
              <a:rPr lang="en-GB" altLang="en-US" sz="1800" dirty="0">
                <a:solidFill>
                  <a:schemeClr val="tx1"/>
                </a:solidFill>
              </a:rPr>
              <a:t> (say $100) if you draw a red ball ("if Red I occurs") and a smaller amount </a:t>
            </a:r>
            <a:r>
              <a:rPr lang="en-GB" altLang="en-US" sz="1800" i="1" dirty="0">
                <a:solidFill>
                  <a:schemeClr val="tx1"/>
                </a:solidFill>
              </a:rPr>
              <a:t>b</a:t>
            </a:r>
            <a:r>
              <a:rPr lang="en-GB" altLang="en-US" sz="1800" dirty="0">
                <a:solidFill>
                  <a:schemeClr val="tx1"/>
                </a:solidFill>
              </a:rPr>
              <a:t> (say, $0) if you draw a black ("if not-Red I occurs"). You have the following information. Urn I contains 100 red and black balls, but in a ratio entirely unknown to you; there may be from 0 to 100 red balls. In Urn II, you confirm that there are exactly 50 red and 50 black balls. An observer – who, let us say, is ignorant of the state of your information about the urns – sets out to measure your subjective probabilities by interrogating you as to your preferences in the following pairs of gambles:</a:t>
            </a: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</a:rPr>
              <a:t>"Which do you prefer to bet on, Red I or Black I: or are you indifferent?" That is, drawing a ball from Urn I, on which "event" do you prefer the $100 stake, red or black: or do you care?”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"Which would you prefer to bet on, Red II or Black II?"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"Which do you prefer to bet on, Red I or Red II?"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"Which do you prefer to bet on, Black I or Black II?”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792580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 smtClean="0">
                <a:solidFill>
                  <a:srgbClr val="00B050"/>
                </a:solidFill>
              </a:rPr>
              <a:t>This experiment was inspired by Ellsberg</a:t>
            </a:r>
            <a:endParaRPr lang="it-IT" altLang="en-US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88940"/>
            <a:ext cx="13239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/>
          <a:lstStyle/>
          <a:p>
            <a:r>
              <a:rPr lang="en-GB" dirty="0" smtClean="0"/>
              <a:t>Economists love axioms – definitions of ‘rationality’.</a:t>
            </a:r>
          </a:p>
          <a:p>
            <a:r>
              <a:rPr lang="en-GB" dirty="0" smtClean="0"/>
              <a:t>They are beautiful and intellectually appealing.</a:t>
            </a:r>
          </a:p>
          <a:p>
            <a:r>
              <a:rPr lang="en-GB" dirty="0" smtClean="0"/>
              <a:t>Consider the Independence Axiom.</a:t>
            </a:r>
          </a:p>
          <a:p>
            <a:r>
              <a:rPr lang="en-GB" dirty="0" smtClean="0"/>
              <a:t>Suppose you prefer A to B, where A and B can be anything.</a:t>
            </a:r>
          </a:p>
          <a:p>
            <a:r>
              <a:rPr lang="en-GB" dirty="0" smtClean="0"/>
              <a:t>Now suppose you are offered the following risky choice: between Left and Right. Which would you choose? C is anything. </a:t>
            </a:r>
            <a:r>
              <a:rPr lang="en-GB" i="1" dirty="0"/>
              <a:t>p</a:t>
            </a:r>
            <a:r>
              <a:rPr lang="en-GB" i="1" dirty="0" smtClean="0"/>
              <a:t> </a:t>
            </a:r>
            <a:r>
              <a:rPr lang="en-GB" dirty="0" smtClean="0"/>
              <a:t>is anything.</a:t>
            </a:r>
            <a:endParaRPr lang="en-GB" dirty="0"/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63688" y="4227250"/>
            <a:ext cx="1583588" cy="914038"/>
            <a:chOff x="1173384" y="5435932"/>
            <a:chExt cx="1583588" cy="914038"/>
          </a:xfrm>
        </p:grpSpPr>
        <p:sp>
          <p:nvSpPr>
            <p:cNvPr id="4" name="Oval 3"/>
            <p:cNvSpPr/>
            <p:nvPr/>
          </p:nvSpPr>
          <p:spPr>
            <a:xfrm>
              <a:off x="1173384" y="5805264"/>
              <a:ext cx="216024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Straight Arrow Connector 5"/>
            <p:cNvCxnSpPr>
              <a:stCxn id="4" idx="6"/>
            </p:cNvCxnSpPr>
            <p:nvPr/>
          </p:nvCxnSpPr>
          <p:spPr>
            <a:xfrm flipV="1">
              <a:off x="1389408" y="5661248"/>
              <a:ext cx="734320" cy="2583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6"/>
            </p:cNvCxnSpPr>
            <p:nvPr/>
          </p:nvCxnSpPr>
          <p:spPr>
            <a:xfrm>
              <a:off x="1389408" y="5919564"/>
              <a:ext cx="734320" cy="245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08900" y="54359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2318" y="5980638"/>
              <a:ext cx="56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4580" y="5538072"/>
              <a:ext cx="396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p</a:t>
              </a:r>
              <a:endParaRPr lang="en-GB" sz="12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8282" y="6042434"/>
              <a:ext cx="62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1-p</a:t>
              </a:r>
              <a:endParaRPr lang="en-GB" sz="1200" i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32857" y="4227933"/>
            <a:ext cx="1608891" cy="982584"/>
            <a:chOff x="3656419" y="5445739"/>
            <a:chExt cx="1608891" cy="982584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419" y="5815071"/>
              <a:ext cx="244475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921" y="5579815"/>
              <a:ext cx="822325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894" y="5942864"/>
              <a:ext cx="822325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617238" y="544573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93232" y="604243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645" y="5514646"/>
              <a:ext cx="3968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582" y="6104473"/>
              <a:ext cx="6286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241748" y="43379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These are both risky choices with probabilities </a:t>
            </a:r>
            <a:r>
              <a:rPr lang="en-GB" sz="1200" i="1" dirty="0" smtClean="0"/>
              <a:t>p </a:t>
            </a:r>
            <a:r>
              <a:rPr lang="en-GB" sz="1200" dirty="0" smtClean="0"/>
              <a:t>and </a:t>
            </a:r>
            <a:r>
              <a:rPr lang="en-GB" sz="1200" i="1" dirty="0" smtClean="0"/>
              <a:t>1-p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932247" y="454762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Right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52614" y="4556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Left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8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8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Hey. Lotito and Maffioletti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following is a screenshot of one problem from the experiment.</a:t>
            </a:r>
          </a:p>
          <a:p>
            <a:r>
              <a:rPr lang="en-GB" dirty="0" smtClean="0"/>
              <a:t>They were all pairwise choice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The Treatments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chemeClr val="tx1"/>
                </a:solidFill>
              </a:rPr>
              <a:t>Treatment 1: 2 pink, 5 blue, 3 yellow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Treatment 2: 4 pink, 10 blue, 6 yellow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Treatment </a:t>
            </a:r>
            <a:r>
              <a:rPr lang="it-IT" altLang="en-US" dirty="0" smtClean="0">
                <a:solidFill>
                  <a:schemeClr val="tx1"/>
                </a:solidFill>
              </a:rPr>
              <a:t>3: </a:t>
            </a:r>
            <a:r>
              <a:rPr lang="it-IT" altLang="en-US" dirty="0">
                <a:solidFill>
                  <a:schemeClr val="tx1"/>
                </a:solidFill>
              </a:rPr>
              <a:t>8 pink, 20 blue, 12 yellow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In Treatment 1, the balls can be counted.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In Treatment 2, the pink can be counted and possibly the yellow but not the blue.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In Treatment 3, no colour can be counted.</a:t>
            </a:r>
          </a:p>
        </p:txBody>
      </p:sp>
    </p:spTree>
    <p:extLst>
      <p:ext uri="{BB962C8B-B14F-4D97-AF65-F5344CB8AC3E}">
        <p14:creationId xmlns:p14="http://schemas.microsoft.com/office/powerpoint/2010/main" val="16363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5" name="1st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0" fill="hold"/>
                                        <p:tgtEl>
                                          <p:spTgt spid="640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00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00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400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0005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8" name="2nd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0" fill="hold"/>
                                        <p:tgtEl>
                                          <p:spTgt spid="641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10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41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1028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2" name="3rd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0" fill="hold"/>
                                        <p:tgtEl>
                                          <p:spTgt spid="64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20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4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2052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298" y="620688"/>
            <a:ext cx="6347713" cy="13208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The Design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r>
              <a:rPr lang="it-IT" altLang="en-US" sz="2800" dirty="0">
                <a:solidFill>
                  <a:schemeClr val="tx1"/>
                </a:solidFill>
              </a:rPr>
              <a:t>Participation fee of £10.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3 colours (pink, blue and yellow) 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3 amounts of money (-£10, £10 and £100).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Pairwise choice questions.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3</a:t>
            </a:r>
            <a:r>
              <a:rPr lang="it-IT" altLang="en-US" sz="2800" baseline="30000" dirty="0">
                <a:solidFill>
                  <a:schemeClr val="tx1"/>
                </a:solidFill>
              </a:rPr>
              <a:t>3</a:t>
            </a:r>
            <a:r>
              <a:rPr lang="it-IT" altLang="en-US" sz="2800" dirty="0">
                <a:solidFill>
                  <a:schemeClr val="tx1"/>
                </a:solidFill>
              </a:rPr>
              <a:t> = 27 different lotteries and hence 27x26/2 = 351 possible pairwise choices.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Omitting those with dominance leaves us with 162 pairwise choice questions.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Order and left-right juxtaposition randomised.</a:t>
            </a:r>
          </a:p>
        </p:txBody>
      </p:sp>
    </p:spTree>
    <p:extLst>
      <p:ext uri="{BB962C8B-B14F-4D97-AF65-F5344CB8AC3E}">
        <p14:creationId xmlns:p14="http://schemas.microsoft.com/office/powerpoint/2010/main" val="40411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The Preference Functionals         </a:t>
            </a:r>
            <a:r>
              <a:rPr lang="it-IT" altLang="en-US" sz="2400" dirty="0">
                <a:solidFill>
                  <a:srgbClr val="00B050"/>
                </a:solidFill>
              </a:rPr>
              <a:t>No Multiple Prior Models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Subjective Expected Utility (SEU)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‘Prospect Theory’ (PT)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Choquet Expected Utility (CEU)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Cumulative Prospect Theory (CPT)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Decision Field Theory (DFT) </a:t>
            </a:r>
          </a:p>
          <a:p>
            <a:pPr>
              <a:lnSpc>
                <a:spcPct val="80000"/>
              </a:lnSpc>
            </a:pPr>
            <a:r>
              <a:rPr lang="en-GB" altLang="en-US" sz="2200" b="1" dirty="0">
                <a:solidFill>
                  <a:schemeClr val="tx1"/>
                </a:solidFill>
              </a:rPr>
              <a:t>Gilboa and Schmeidler’s MaxMin Expected Utility theory (GS Min)</a:t>
            </a:r>
          </a:p>
          <a:p>
            <a:pPr>
              <a:lnSpc>
                <a:spcPct val="80000"/>
              </a:lnSpc>
            </a:pPr>
            <a:r>
              <a:rPr lang="en-GB" altLang="en-US" sz="2200" b="1" dirty="0">
                <a:solidFill>
                  <a:schemeClr val="tx1"/>
                </a:solidFill>
              </a:rPr>
              <a:t>Gilboa and Schmeidler’s MaxMax Expected Utility theory (GS Max)</a:t>
            </a:r>
            <a:endParaRPr lang="it-IT" altLang="en-US" sz="22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The Alpha EU Model (Ghiradarto </a:t>
            </a:r>
            <a:r>
              <a:rPr lang="it-IT" altLang="en-US" sz="2200" b="1" i="1" dirty="0">
                <a:solidFill>
                  <a:schemeClr val="tx1"/>
                </a:solidFill>
              </a:rPr>
              <a:t>et al</a:t>
            </a:r>
            <a:r>
              <a:rPr lang="it-IT" altLang="en-US" sz="22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Maximin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Maximax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Minimax Regret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Hurwicz Model</a:t>
            </a:r>
          </a:p>
        </p:txBody>
      </p:sp>
    </p:spTree>
    <p:extLst>
      <p:ext uri="{BB962C8B-B14F-4D97-AF65-F5344CB8AC3E}">
        <p14:creationId xmlns:p14="http://schemas.microsoft.com/office/powerpoint/2010/main" val="30495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Estimation of Models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preference functionals parameterised.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Stochastic Specifications: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(1) For the models which have a preference functional we assume that preferences are measured with error such that the differences in the evaluations of the two lotteries is </a:t>
            </a:r>
            <a:r>
              <a:rPr lang="it-IT" altLang="en-US" i="1" dirty="0">
                <a:solidFill>
                  <a:schemeClr val="tx1"/>
                </a:solidFill>
              </a:rPr>
              <a:t>N(0, s</a:t>
            </a:r>
            <a:r>
              <a:rPr lang="it-IT" altLang="en-US" i="1" baseline="30000" dirty="0">
                <a:solidFill>
                  <a:schemeClr val="tx1"/>
                </a:solidFill>
              </a:rPr>
              <a:t>2</a:t>
            </a:r>
            <a:r>
              <a:rPr lang="it-IT" altLang="en-US" i="1" dirty="0" smtClean="0">
                <a:solidFill>
                  <a:schemeClr val="tx1"/>
                </a:solidFill>
              </a:rPr>
              <a:t>). </a:t>
            </a:r>
            <a:r>
              <a:rPr lang="it-IT" altLang="en-US" dirty="0" smtClean="0">
                <a:solidFill>
                  <a:schemeClr val="tx1"/>
                </a:solidFill>
              </a:rPr>
              <a:t>We </a:t>
            </a:r>
            <a:r>
              <a:rPr lang="it-IT" altLang="en-US" dirty="0">
                <a:solidFill>
                  <a:schemeClr val="tx1"/>
                </a:solidFill>
              </a:rPr>
              <a:t>estimate </a:t>
            </a:r>
            <a:r>
              <a:rPr lang="it-IT" altLang="en-US" i="1" dirty="0">
                <a:solidFill>
                  <a:schemeClr val="tx1"/>
                </a:solidFill>
              </a:rPr>
              <a:t>s </a:t>
            </a:r>
            <a:r>
              <a:rPr lang="it-IT" altLang="en-US" dirty="0">
                <a:solidFill>
                  <a:schemeClr val="tx1"/>
                </a:solidFill>
              </a:rPr>
              <a:t>along with the other parameters.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For the DFT model the errors are not </a:t>
            </a:r>
            <a:r>
              <a:rPr lang="it-IT" altLang="en-US" dirty="0" smtClean="0">
                <a:solidFill>
                  <a:schemeClr val="tx1"/>
                </a:solidFill>
              </a:rPr>
              <a:t>homoscedastic </a:t>
            </a:r>
            <a:r>
              <a:rPr lang="it-IT" altLang="en-US" dirty="0">
                <a:solidFill>
                  <a:schemeClr val="tx1"/>
                </a:solidFill>
              </a:rPr>
              <a:t>but have a variance which depends on the lotteries.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(2) For the other models, the not-preferred choice is implemented with probability </a:t>
            </a:r>
            <a:r>
              <a:rPr lang="it-IT" altLang="en-US" i="1" dirty="0">
                <a:solidFill>
                  <a:schemeClr val="tx1"/>
                </a:solidFill>
              </a:rPr>
              <a:t>w</a:t>
            </a:r>
            <a:r>
              <a:rPr lang="it-IT" altLang="en-US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We estimate </a:t>
            </a:r>
            <a:r>
              <a:rPr lang="it-IT" altLang="en-US" i="1" dirty="0">
                <a:solidFill>
                  <a:schemeClr val="tx1"/>
                </a:solidFill>
              </a:rPr>
              <a:t>w</a:t>
            </a:r>
            <a:r>
              <a:rPr lang="it-IT" altLang="en-US" dirty="0">
                <a:solidFill>
                  <a:schemeClr val="tx1"/>
                </a:solidFill>
              </a:rPr>
              <a:t> along with the other parameters</a:t>
            </a:r>
            <a:r>
              <a:rPr lang="it-IT" alt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We estimated using Maximum Likelihood in GAUSS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We also used the data to predict (out-of-sample)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Conclusions 1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We can dismiss CEU, CPT, Minimax Regret and the </a:t>
            </a:r>
            <a:r>
              <a:rPr lang="en-GB" altLang="en-US" sz="2400" dirty="0" err="1">
                <a:solidFill>
                  <a:schemeClr val="tx1"/>
                </a:solidFill>
              </a:rPr>
              <a:t>Hurwicz</a:t>
            </a:r>
            <a:r>
              <a:rPr lang="en-GB" altLang="en-US" sz="2400" dirty="0">
                <a:solidFill>
                  <a:schemeClr val="tx1"/>
                </a:solidFill>
              </a:rPr>
              <a:t> Criterion.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GS Max is best only once and Alpha only one-and-a-half times.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Of the remaining models, clearly the best are PT and DFT, while EU, GS Min, MaxMin and MaxMax score almost equally.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As we go from Treatment 1 through Treatment 2 to Treatment 3, we note that there is a very slight evidence of an increase in the ‘rules of thumb’, MaxMin and MaxMax; also interestingly and counter-intuitively, EU seems to improve, with a corresponding decline in PT. 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a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6347714" cy="3880773"/>
          </a:xfrm>
        </p:spPr>
        <p:txBody>
          <a:bodyPr/>
          <a:lstStyle/>
          <a:p>
            <a:pPr marL="2193925" lvl="8" indent="-2101850">
              <a:buNone/>
            </a:pPr>
            <a:r>
              <a:rPr lang="en-GB" sz="2400" dirty="0"/>
              <a:t>What would you choose here</a:t>
            </a:r>
            <a:r>
              <a:rPr lang="en-GB" sz="2400" dirty="0" smtClean="0"/>
              <a:t>?</a:t>
            </a:r>
            <a:endParaRPr lang="en-GB" sz="2400" dirty="0"/>
          </a:p>
          <a:p>
            <a:pPr marL="2193925" lvl="8" indent="-2101850">
              <a:buNone/>
            </a:pP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2548498"/>
            <a:ext cx="2274453" cy="370155"/>
            <a:chOff x="1217427" y="2492896"/>
            <a:chExt cx="2274453" cy="370155"/>
          </a:xfrm>
        </p:grpSpPr>
        <p:sp>
          <p:nvSpPr>
            <p:cNvPr id="5" name="Oval 4"/>
            <p:cNvSpPr/>
            <p:nvPr/>
          </p:nvSpPr>
          <p:spPr>
            <a:xfrm>
              <a:off x="1217427" y="2503011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661443" y="2660848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£300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29433" y="2200987"/>
            <a:ext cx="2493974" cy="1030925"/>
            <a:chOff x="3935708" y="2070544"/>
            <a:chExt cx="2493974" cy="1030925"/>
          </a:xfrm>
        </p:grpSpPr>
        <p:sp>
          <p:nvSpPr>
            <p:cNvPr id="9" name="TextBox 8"/>
            <p:cNvSpPr txBox="1"/>
            <p:nvPr/>
          </p:nvSpPr>
          <p:spPr>
            <a:xfrm>
              <a:off x="5354876" y="2732137"/>
              <a:ext cx="770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£0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361371" y="2188025"/>
              <a:ext cx="1212116" cy="3671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2" idx="3"/>
            </p:cNvCxnSpPr>
            <p:nvPr/>
          </p:nvCxnSpPr>
          <p:spPr>
            <a:xfrm>
              <a:off x="4338305" y="2654992"/>
              <a:ext cx="1156998" cy="236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8" y="2428940"/>
              <a:ext cx="402597" cy="45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524150" y="2070544"/>
              <a:ext cx="905532" cy="43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£400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171" y="2234058"/>
              <a:ext cx="1052423" cy="32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0.8</a:t>
              </a:r>
              <a:endParaRPr lang="en-GB" sz="12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18051" y="2763396"/>
              <a:ext cx="851892" cy="32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</a:t>
              </a:r>
              <a:endParaRPr lang="en-GB" sz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2840" y="3519627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93925" lvl="8" indent="-2193925">
              <a:buNone/>
            </a:pPr>
            <a:r>
              <a:rPr lang="en-GB" sz="2400" dirty="0"/>
              <a:t>And here?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17611" y="4245846"/>
            <a:ext cx="2344466" cy="1159898"/>
            <a:chOff x="1285249" y="4023972"/>
            <a:chExt cx="2344466" cy="1159898"/>
          </a:xfrm>
        </p:grpSpPr>
        <p:sp>
          <p:nvSpPr>
            <p:cNvPr id="18" name="TextBox 17"/>
            <p:cNvSpPr txBox="1"/>
            <p:nvPr/>
          </p:nvSpPr>
          <p:spPr>
            <a:xfrm>
              <a:off x="1953007" y="476079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0.75</a:t>
              </a:r>
              <a:endParaRPr lang="en-GB" sz="1200" dirty="0"/>
            </a:p>
          </p:txBody>
        </p:sp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249" y="4441196"/>
              <a:ext cx="3905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77" y="4248038"/>
              <a:ext cx="12430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77" y="4690157"/>
              <a:ext cx="118903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555" y="4690157"/>
              <a:ext cx="8223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315" y="4023972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953007" y="4225563"/>
              <a:ext cx="93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0.25</a:t>
              </a:r>
              <a:endParaRPr lang="en-GB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41945" y="4217676"/>
            <a:ext cx="2405807" cy="1111889"/>
            <a:chOff x="4376737" y="4071981"/>
            <a:chExt cx="2405807" cy="1111889"/>
          </a:xfrm>
        </p:grpSpPr>
        <p:sp>
          <p:nvSpPr>
            <p:cNvPr id="26" name="TextBox 25"/>
            <p:cNvSpPr txBox="1"/>
            <p:nvPr/>
          </p:nvSpPr>
          <p:spPr>
            <a:xfrm>
              <a:off x="5028084" y="4236694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</a:t>
              </a:r>
              <a:endParaRPr lang="en-GB" sz="1200" dirty="0"/>
            </a:p>
          </p:txBody>
        </p:sp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931" y="4775088"/>
              <a:ext cx="1011237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7" y="4448857"/>
              <a:ext cx="3905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62" y="4225563"/>
              <a:ext cx="12430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49" y="4690157"/>
              <a:ext cx="118903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19" y="4690157"/>
              <a:ext cx="8223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071981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1085642" y="570986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 your decisions consistent with the Independence Axiom?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Conclusions 2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chemeClr val="tx1"/>
                </a:solidFill>
              </a:rPr>
              <a:t>The simpler models seem to do better.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What about the Multiple Prior models?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Many more parameters to estimate.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There is an identification problem.</a:t>
            </a:r>
          </a:p>
          <a:p>
            <a:endParaRPr lang="it-IT" altLang="en-US" dirty="0">
              <a:solidFill>
                <a:schemeClr val="tx1"/>
              </a:solidFill>
            </a:endParaRPr>
          </a:p>
          <a:p>
            <a:r>
              <a:rPr lang="it-IT" altLang="en-US" dirty="0">
                <a:solidFill>
                  <a:schemeClr val="tx1"/>
                </a:solidFill>
              </a:rPr>
              <a:t>Perhaps people prefer to simplify a complicated problem rather than apply a complicated decision rule?</a:t>
            </a:r>
          </a:p>
        </p:txBody>
      </p:sp>
    </p:spTree>
    <p:extLst>
      <p:ext uri="{BB962C8B-B14F-4D97-AF65-F5344CB8AC3E}">
        <p14:creationId xmlns:p14="http://schemas.microsoft.com/office/powerpoint/2010/main" val="40972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 and 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used the allocation method to elicit preferences (thinking it might be better than pairwise choices).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3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The Experiment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FEFE6D1-A2AA-4F24-86FC-BA78A36E3E7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300" dirty="0" smtClean="0"/>
              <a:t>We asked the subjects a total  of 76 questions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300" dirty="0" smtClean="0"/>
          </a:p>
          <a:p>
            <a:pPr eaLnBrk="1" hangingPunct="1"/>
            <a:r>
              <a:rPr lang="en-US" altLang="en-US" sz="2300" dirty="0" smtClean="0"/>
              <a:t>There were two types of question: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300" dirty="0" smtClean="0"/>
              <a:t>    1. The first type of question was to allocate a given quantity of tokens </a:t>
            </a:r>
            <a:r>
              <a:rPr lang="en-US" altLang="en-US" sz="2300" b="1" dirty="0" smtClean="0"/>
              <a:t>between two of the three </a:t>
            </a:r>
            <a:r>
              <a:rPr lang="en-US" altLang="en-US" sz="2300" b="1" dirty="0" err="1" smtClean="0"/>
              <a:t>colours</a:t>
            </a:r>
            <a:r>
              <a:rPr lang="en-US" altLang="en-US" sz="2300" b="1" dirty="0" smtClean="0"/>
              <a:t> in the Bingo Blower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300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300" dirty="0" smtClean="0"/>
              <a:t>    2. The second type of question was to allocate a given quantity of tokens </a:t>
            </a:r>
            <a:r>
              <a:rPr lang="en-US" altLang="en-US" sz="2300" b="1" dirty="0" smtClean="0"/>
              <a:t>between one of the three </a:t>
            </a:r>
            <a:r>
              <a:rPr lang="en-US" altLang="en-US" sz="2300" b="1" dirty="0" err="1" smtClean="0"/>
              <a:t>colours</a:t>
            </a:r>
            <a:r>
              <a:rPr lang="en-US" altLang="en-US" sz="2300" b="1" dirty="0" smtClean="0"/>
              <a:t> in the Bingo Blower and the other two</a:t>
            </a:r>
            <a:endParaRPr lang="en-US" altLang="en-US" sz="23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0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The First Type of Question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DBCA5E1-67C0-4467-9CB0-E975098416E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78574" y="1628800"/>
            <a:ext cx="8153400" cy="4495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300" dirty="0" smtClean="0"/>
              <a:t>In this type we gave the subject a given quantity of tokens and asked him or her to allocate them between two of the three colours in the Bingo Blower</a:t>
            </a:r>
          </a:p>
          <a:p>
            <a:pPr>
              <a:defRPr/>
            </a:pPr>
            <a:r>
              <a:rPr lang="en-US" sz="2300" dirty="0" smtClean="0"/>
              <a:t>That is, between pink and blue, or between blue and yellow, or between yellow and pink</a:t>
            </a:r>
          </a:p>
          <a:p>
            <a:pPr>
              <a:defRPr/>
            </a:pPr>
            <a:r>
              <a:rPr lang="en-US" sz="2300" dirty="0" smtClean="0"/>
              <a:t>We also told the exchange rate between tokens and money for each </a:t>
            </a:r>
            <a:r>
              <a:rPr lang="en-US" sz="2300" dirty="0" err="1" smtClean="0"/>
              <a:t>colour</a:t>
            </a:r>
            <a:endParaRPr lang="en-US" sz="2300" dirty="0"/>
          </a:p>
          <a:p>
            <a:pPr>
              <a:defRPr/>
            </a:pPr>
            <a:r>
              <a:rPr lang="en-US" sz="2300" dirty="0" smtClean="0"/>
              <a:t>An allocation of tokens between the two colours implies an amount of money for each of the two </a:t>
            </a:r>
            <a:r>
              <a:rPr lang="en-US" sz="2300" dirty="0" err="1" smtClean="0"/>
              <a:t>colours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321625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5034" r="9247" b="7475"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4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The Second Type of Question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4FD78A2-DB29-4842-944D-81A0FBA5187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5604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300" dirty="0" smtClean="0"/>
              <a:t>In this type we gave the subject a quantity of tokens and asked him or her to allocate them between one of the three </a:t>
            </a:r>
            <a:r>
              <a:rPr lang="en-US" altLang="en-US" sz="2300" dirty="0" err="1" smtClean="0"/>
              <a:t>colours</a:t>
            </a:r>
            <a:r>
              <a:rPr lang="en-US" altLang="en-US" sz="2300" dirty="0" smtClean="0"/>
              <a:t> in the Bingo Blower and the other two</a:t>
            </a:r>
          </a:p>
          <a:p>
            <a:pPr eaLnBrk="1" hangingPunct="1"/>
            <a:r>
              <a:rPr lang="en-US" altLang="en-US" sz="2300" dirty="0" smtClean="0"/>
              <a:t>That is, between pink and not-pink (that is, blue and yellow), or between blue and not-blue (that is, yellow and pink), or between yellow and not-yellow (that is, pink and blue)</a:t>
            </a:r>
          </a:p>
          <a:p>
            <a:pPr eaLnBrk="1" hangingPunct="1"/>
            <a:r>
              <a:rPr lang="en-US" altLang="en-US" sz="2300" dirty="0" smtClean="0"/>
              <a:t>We also told the exchange rate between tokens and money for each </a:t>
            </a:r>
            <a:r>
              <a:rPr lang="en-US" altLang="en-US" sz="2300" dirty="0" err="1" smtClean="0"/>
              <a:t>colour</a:t>
            </a:r>
            <a:endParaRPr lang="en-US" altLang="en-US" sz="2300" dirty="0" smtClean="0"/>
          </a:p>
          <a:p>
            <a:pPr eaLnBrk="1" hangingPunct="1"/>
            <a:r>
              <a:rPr lang="en-US" altLang="en-US" sz="2300" dirty="0" smtClean="0"/>
              <a:t>An allocation of tokens between the one </a:t>
            </a:r>
            <a:r>
              <a:rPr lang="en-US" altLang="en-US" sz="2300" dirty="0" err="1" smtClean="0"/>
              <a:t>colour</a:t>
            </a:r>
            <a:r>
              <a:rPr lang="en-US" altLang="en-US" sz="2300" dirty="0" smtClean="0"/>
              <a:t> and the other two implies an amount of money for the one </a:t>
            </a:r>
            <a:r>
              <a:rPr lang="en-US" altLang="en-US" sz="2300" dirty="0" err="1" smtClean="0"/>
              <a:t>colour</a:t>
            </a:r>
            <a:r>
              <a:rPr lang="en-US" altLang="en-US" sz="2300" dirty="0" smtClean="0"/>
              <a:t> and the other two</a:t>
            </a:r>
          </a:p>
        </p:txBody>
      </p:sp>
    </p:spTree>
    <p:extLst>
      <p:ext uri="{BB962C8B-B14F-4D97-AF65-F5344CB8AC3E}">
        <p14:creationId xmlns:p14="http://schemas.microsoft.com/office/powerpoint/2010/main" val="576079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4543" r="7573" b="2895"/>
          <a:stretch>
            <a:fillRect/>
          </a:stretch>
        </p:blipFill>
        <p:spPr bwMode="auto">
          <a:xfrm>
            <a:off x="179388" y="260350"/>
            <a:ext cx="871378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Payment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A5C21EC-75A0-4F97-BE0E-857203C4E43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300" smtClean="0"/>
              <a:t>At the end of the experiment, for each subject, one of the 76 questions was picked at random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smtClean="0"/>
          </a:p>
          <a:p>
            <a:pPr eaLnBrk="1" hangingPunct="1"/>
            <a:r>
              <a:rPr lang="en-US" altLang="en-US" sz="2300" smtClean="0"/>
              <a:t>The subject then ejected one ball from the Bingo Blower (he or she could not manipulate the ejection)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smtClean="0"/>
          </a:p>
          <a:p>
            <a:pPr eaLnBrk="1" hangingPunct="1"/>
            <a:r>
              <a:rPr lang="en-US" altLang="en-US" sz="2300" smtClean="0"/>
              <a:t>Its colour determined their payment, as we show in the following slides</a:t>
            </a:r>
          </a:p>
          <a:p>
            <a:pPr eaLnBrk="1" hangingPunct="1"/>
            <a:endParaRPr lang="en-US" altLang="en-US" smtClean="0">
              <a:solidFill>
                <a:srgbClr val="3366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5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50"/>
                </a:solidFill>
              </a:rPr>
              <a:t>Payment if this problem is selected at random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713" cy="497205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2300" dirty="0" smtClean="0"/>
              <a:t>If the ball ejected was yellow you would get paid £15.00, if the ball ejected was pink you would get paid £10.50 and if the ball ejected was blue you would get paid nothing</a:t>
            </a:r>
            <a:endParaRPr lang="en-US" sz="23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5034" r="9247" b="7475"/>
          <a:stretch>
            <a:fillRect/>
          </a:stretch>
        </p:blipFill>
        <p:spPr bwMode="auto">
          <a:xfrm>
            <a:off x="611188" y="1557338"/>
            <a:ext cx="77771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50"/>
                </a:solidFill>
              </a:rPr>
              <a:t>Payment if this problem is selected at random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8229600" cy="497205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2300" dirty="0" smtClean="0"/>
              <a:t>If the ball ejected was pink you would get paid £15.00, if the ball ejected was blue you would get paid £15.00 and if the ball ejected was yellow you would get paid £12.00</a:t>
            </a:r>
            <a:endParaRPr lang="en-US" sz="2300" dirty="0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4543" r="7573" b="2895"/>
          <a:stretch>
            <a:fillRect/>
          </a:stretch>
        </p:blipFill>
        <p:spPr bwMode="auto">
          <a:xfrm>
            <a:off x="611188" y="1557338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6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Allais ‘paradox’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Independence Axiom is the crucial part of Expected Utility theory. </a:t>
            </a:r>
          </a:p>
          <a:p>
            <a:r>
              <a:rPr lang="en-GB" dirty="0" smtClean="0"/>
              <a:t>Experimental tests of this axiom and others have led to the development of new theories of behaviour under risk, most notably Prospect theory and Rank-Dependent Expected Utility theory.</a:t>
            </a:r>
          </a:p>
          <a:p>
            <a:r>
              <a:rPr lang="en-GB" dirty="0" smtClean="0"/>
              <a:t>Allais (Nobel Prize 1988) was an early experimenter in the field.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76" y="378904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ED799FA-9117-4833-A3A4-D93DA78AA21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184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solidFill>
                  <a:srgbClr val="00B050"/>
                </a:solidFill>
                <a:cs typeface="Calibri" panose="020F0502020204030204" pitchFamily="34" charset="0"/>
              </a:rPr>
              <a:t>Result: Precision increases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116013" y="1989138"/>
          <a:ext cx="6959600" cy="173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2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 OF PRECISION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First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Last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t-stat diff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Overall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12.818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15.320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-3.068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Treatment 1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13.687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16.100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-2.505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Treatment 2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11.909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14.502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-1.939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84213" y="4292600"/>
            <a:ext cx="7848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</a:rPr>
              <a:t> </a:t>
            </a:r>
            <a:r>
              <a:rPr lang="it-IT" sz="2300" dirty="0" err="1">
                <a:latin typeface="+mn-lt"/>
              </a:rPr>
              <a:t>Precision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increases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significantly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during</a:t>
            </a:r>
            <a:r>
              <a:rPr lang="it-IT" sz="2300" dirty="0">
                <a:latin typeface="+mn-lt"/>
              </a:rPr>
              <a:t> the </a:t>
            </a:r>
            <a:r>
              <a:rPr lang="it-IT" sz="2300" dirty="0" err="1">
                <a:latin typeface="+mn-lt"/>
              </a:rPr>
              <a:t>experiment</a:t>
            </a:r>
            <a:r>
              <a:rPr lang="it-IT" sz="2300" dirty="0">
                <a:latin typeface="+mn-lt"/>
              </a:rPr>
              <a:t>, </a:t>
            </a:r>
            <a:r>
              <a:rPr lang="it-IT" sz="2300" dirty="0" err="1">
                <a:latin typeface="+mn-lt"/>
              </a:rPr>
              <a:t>expecially</a:t>
            </a:r>
            <a:r>
              <a:rPr lang="it-IT" sz="2300" dirty="0">
                <a:latin typeface="+mn-lt"/>
              </a:rPr>
              <a:t> in Treatment 1 (</a:t>
            </a:r>
            <a:r>
              <a:rPr lang="it-IT" sz="2300" dirty="0" err="1">
                <a:latin typeface="+mn-lt"/>
              </a:rPr>
              <a:t>less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ambiguous</a:t>
            </a:r>
            <a:r>
              <a:rPr lang="it-IT" sz="23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19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3583226-4312-44D7-9453-752F28FD686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900113" y="1700213"/>
          <a:ext cx="7272335" cy="477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First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t-stat diff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12.796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15.028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-2.542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11.291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13.495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-1.748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13.985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16.711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-2.760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12.188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14.690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-1.844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13.827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16.508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-2.668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12.024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15.017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-2.111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14.678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16.937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-1.960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12.674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15.727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-2.108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7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4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13.148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15.318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-2.390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62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11.367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13.583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-1.725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4917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184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solidFill>
                  <a:srgbClr val="00B050"/>
                </a:solidFill>
                <a:cs typeface="Calibri" panose="020F0502020204030204" pitchFamily="34" charset="0"/>
              </a:rPr>
              <a:t>Result: Precision increases</a:t>
            </a:r>
          </a:p>
        </p:txBody>
      </p:sp>
    </p:spTree>
    <p:extLst>
      <p:ext uri="{BB962C8B-B14F-4D97-AF65-F5344CB8AC3E}">
        <p14:creationId xmlns:p14="http://schemas.microsoft.com/office/powerpoint/2010/main" val="33244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FEFCB72-5F66-49B9-87C9-4B4E347864F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5843" name="Title 1"/>
          <p:cNvSpPr txBox="1">
            <a:spLocks/>
          </p:cNvSpPr>
          <p:nvPr/>
        </p:nvSpPr>
        <p:spPr bwMode="auto">
          <a:xfrm>
            <a:off x="611188" y="563563"/>
            <a:ext cx="82819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B050"/>
                </a:solidFill>
                <a:latin typeface="Tw Cen MT" panose="020B0602020104020603" pitchFamily="34" charset="0"/>
              </a:rPr>
              <a:t>Result: Risk Aversion does not change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116013" y="1989138"/>
          <a:ext cx="69596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RISK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AVERSION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First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Last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t-stat diff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Overall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0.795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0.799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-0.251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0.794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0.815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-1.078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0.796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0.783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0.444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84213" y="4292600"/>
            <a:ext cx="7848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</a:rPr>
              <a:t> </a:t>
            </a:r>
            <a:r>
              <a:rPr lang="it-IT" sz="2300" dirty="0">
                <a:latin typeface="+mn-lt"/>
              </a:rPr>
              <a:t>The </a:t>
            </a:r>
            <a:r>
              <a:rPr lang="it-IT" sz="2300" dirty="0" err="1">
                <a:latin typeface="+mn-lt"/>
              </a:rPr>
              <a:t>changes</a:t>
            </a:r>
            <a:r>
              <a:rPr lang="it-IT" sz="2300" dirty="0">
                <a:latin typeface="+mn-lt"/>
              </a:rPr>
              <a:t> are </a:t>
            </a:r>
            <a:r>
              <a:rPr lang="it-IT" sz="2300" dirty="0" err="1">
                <a:latin typeface="+mn-lt"/>
              </a:rPr>
              <a:t>not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statistically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significant</a:t>
            </a:r>
            <a:endParaRPr lang="it-IT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3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86DD53A7-EF71-486B-B8E1-FF20D7C7149A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73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900113" y="1700213"/>
          <a:ext cx="7272335" cy="477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First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t-stat diff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-0.863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0.512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-0.797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-1.270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0.313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-1.314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0.060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7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4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-0.868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62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0.507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965" name="Title 1"/>
          <p:cNvSpPr txBox="1">
            <a:spLocks/>
          </p:cNvSpPr>
          <p:nvPr/>
        </p:nvSpPr>
        <p:spPr bwMode="auto">
          <a:xfrm>
            <a:off x="611188" y="563563"/>
            <a:ext cx="82819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B050"/>
                </a:solidFill>
                <a:latin typeface="Tw Cen MT" panose="020B0602020104020603" pitchFamily="34" charset="0"/>
              </a:rPr>
              <a:t>Result: Risk Aversion does not change</a:t>
            </a:r>
            <a:r>
              <a:rPr lang="en-GB" altLang="en-US" sz="3600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9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29AB621C-E4EE-4582-BBF0-527063AB687F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74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37891" name="Title 1"/>
          <p:cNvSpPr txBox="1">
            <a:spLocks/>
          </p:cNvSpPr>
          <p:nvPr/>
        </p:nvSpPr>
        <p:spPr bwMode="auto">
          <a:xfrm>
            <a:off x="539750" y="549275"/>
            <a:ext cx="82184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Results</a:t>
            </a:r>
            <a:endParaRPr lang="en-GB" altLang="en-US" sz="4400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188" y="1844675"/>
            <a:ext cx="7921625" cy="327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300" dirty="0">
                <a:latin typeface="+mn-lt"/>
              </a:rPr>
              <a:t> Test </a:t>
            </a:r>
            <a:r>
              <a:rPr lang="it-IT" sz="2300" dirty="0" err="1">
                <a:latin typeface="+mn-lt"/>
              </a:rPr>
              <a:t>for</a:t>
            </a:r>
            <a:r>
              <a:rPr lang="it-IT" sz="2300" dirty="0">
                <a:latin typeface="+mn-lt"/>
              </a:rPr>
              <a:t> CEU: </a:t>
            </a:r>
            <a:r>
              <a:rPr lang="it-IT" sz="2300" dirty="0" err="1">
                <a:latin typeface="+mn-lt"/>
              </a:rPr>
              <a:t>Additivity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of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capacities</a:t>
            </a:r>
            <a:r>
              <a:rPr lang="it-IT" sz="2300" dirty="0">
                <a:latin typeface="+mn-lt"/>
              </a:rPr>
              <a:t>       </a:t>
            </a:r>
            <a:r>
              <a:rPr lang="it-IT" sz="2300" b="1" dirty="0">
                <a:latin typeface="+mn-lt"/>
              </a:rPr>
              <a:t>REJECTED</a:t>
            </a:r>
          </a:p>
          <a:p>
            <a:pPr>
              <a:defRPr/>
            </a:pPr>
            <a:endParaRPr lang="it-IT" sz="23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300" dirty="0">
                <a:latin typeface="+mn-lt"/>
              </a:rPr>
              <a:t> Test </a:t>
            </a:r>
            <a:r>
              <a:rPr lang="it-IT" sz="2300" dirty="0" err="1">
                <a:latin typeface="+mn-lt"/>
              </a:rPr>
              <a:t>for</a:t>
            </a:r>
            <a:r>
              <a:rPr lang="it-IT" sz="2300" dirty="0">
                <a:latin typeface="+mn-lt"/>
              </a:rPr>
              <a:t> AEU: </a:t>
            </a:r>
            <a:r>
              <a:rPr lang="it-IT" sz="2300" dirty="0" err="1">
                <a:latin typeface="+mn-lt"/>
              </a:rPr>
              <a:t>Additivity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of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probabilities</a:t>
            </a:r>
            <a:r>
              <a:rPr lang="it-IT" sz="2300" dirty="0">
                <a:latin typeface="+mn-lt"/>
              </a:rPr>
              <a:t> and </a:t>
            </a:r>
            <a:r>
              <a:rPr lang="it-IT" sz="2300" dirty="0" err="1">
                <a:latin typeface="+mn-lt"/>
              </a:rPr>
              <a:t>lower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ambiguity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aversion</a:t>
            </a:r>
            <a:r>
              <a:rPr lang="it-IT" sz="2300" dirty="0">
                <a:latin typeface="+mn-lt"/>
              </a:rPr>
              <a:t>                                     </a:t>
            </a:r>
            <a:r>
              <a:rPr lang="it-IT" sz="2300" b="1" dirty="0">
                <a:latin typeface="+mn-lt"/>
              </a:rPr>
              <a:t>REJECTED</a:t>
            </a:r>
          </a:p>
          <a:p>
            <a:pPr>
              <a:buFont typeface="Arial" pitchFamily="34" charset="0"/>
              <a:buChar char="•"/>
              <a:defRPr/>
            </a:pPr>
            <a:endParaRPr lang="it-IT" sz="23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300" b="1" dirty="0">
                <a:latin typeface="+mn-lt"/>
              </a:rPr>
              <a:t> </a:t>
            </a:r>
            <a:r>
              <a:rPr lang="it-IT" sz="2300" dirty="0">
                <a:latin typeface="+mn-lt"/>
              </a:rPr>
              <a:t>Test </a:t>
            </a:r>
            <a:r>
              <a:rPr lang="it-IT" sz="2300" dirty="0" err="1">
                <a:latin typeface="+mn-lt"/>
              </a:rPr>
              <a:t>for</a:t>
            </a:r>
            <a:r>
              <a:rPr lang="it-IT" sz="2300" dirty="0">
                <a:latin typeface="+mn-lt"/>
              </a:rPr>
              <a:t> VEU: </a:t>
            </a:r>
            <a:r>
              <a:rPr lang="it-IT" sz="2300" dirty="0" err="1">
                <a:latin typeface="+mn-lt"/>
              </a:rPr>
              <a:t>lower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ambiguity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aversion</a:t>
            </a:r>
            <a:r>
              <a:rPr lang="it-IT" sz="2300" dirty="0">
                <a:latin typeface="+mn-lt"/>
              </a:rPr>
              <a:t>   </a:t>
            </a:r>
            <a:r>
              <a:rPr lang="it-IT" sz="2300" b="1" dirty="0">
                <a:latin typeface="Arial" charset="0"/>
              </a:rPr>
              <a:t>REJECTED</a:t>
            </a:r>
          </a:p>
          <a:p>
            <a:pPr>
              <a:buFont typeface="Arial" pitchFamily="34" charset="0"/>
              <a:buChar char="•"/>
              <a:defRPr/>
            </a:pPr>
            <a:endParaRPr lang="it-IT" sz="23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300" b="1" dirty="0">
                <a:latin typeface="+mn-lt"/>
              </a:rPr>
              <a:t> </a:t>
            </a:r>
            <a:r>
              <a:rPr lang="it-IT" sz="2300" dirty="0">
                <a:latin typeface="Arial" charset="0"/>
              </a:rPr>
              <a:t>Test </a:t>
            </a:r>
            <a:r>
              <a:rPr lang="it-IT" sz="2300" dirty="0" err="1">
                <a:latin typeface="Arial" charset="0"/>
              </a:rPr>
              <a:t>for</a:t>
            </a:r>
            <a:r>
              <a:rPr lang="it-IT" sz="2300" dirty="0">
                <a:latin typeface="Arial" charset="0"/>
              </a:rPr>
              <a:t> COM: </a:t>
            </a:r>
            <a:r>
              <a:rPr lang="it-IT" sz="2300" dirty="0" err="1">
                <a:latin typeface="Arial" charset="0"/>
              </a:rPr>
              <a:t>Additivity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of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probabilities</a:t>
            </a:r>
            <a:r>
              <a:rPr lang="it-IT" sz="2300" dirty="0">
                <a:latin typeface="Arial" charset="0"/>
              </a:rPr>
              <a:t> and </a:t>
            </a:r>
            <a:r>
              <a:rPr lang="it-IT" sz="2300" dirty="0" err="1">
                <a:latin typeface="Arial" charset="0"/>
              </a:rPr>
              <a:t>lower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ambiguity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aversion</a:t>
            </a:r>
            <a:r>
              <a:rPr lang="it-IT" sz="2300" dirty="0">
                <a:latin typeface="Arial" charset="0"/>
              </a:rPr>
              <a:t>                                     </a:t>
            </a:r>
            <a:r>
              <a:rPr lang="it-IT" sz="2300" b="1" dirty="0">
                <a:latin typeface="Arial" charset="0"/>
              </a:rPr>
              <a:t>REJECTED</a:t>
            </a:r>
            <a:endParaRPr lang="it-IT" sz="2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4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Carbone, Dong and Hey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was expressed as a Portfolio Choice Problem.</a:t>
            </a:r>
          </a:p>
          <a:p>
            <a:r>
              <a:rPr lang="en-GB" dirty="0" smtClean="0"/>
              <a:t>Subjects were asked to allocate 100 tokens to 3 assets with stated rates of return.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Portfolio Choice Problem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 smtClean="0"/>
              <a:t>Decision Maker (DM) has </a:t>
            </a:r>
            <a:r>
              <a:rPr lang="en-US" altLang="zh-CN" sz="2400" i="1" dirty="0" smtClean="0"/>
              <a:t>100 </a:t>
            </a:r>
            <a:r>
              <a:rPr lang="en-US" altLang="zh-CN" sz="2400" dirty="0" smtClean="0"/>
              <a:t>to allocate between cash and assets 1 and 2 </a:t>
            </a:r>
          </a:p>
          <a:p>
            <a:pPr marL="0" indent="0">
              <a:buNone/>
            </a:pPr>
            <a:r>
              <a:rPr lang="en-US" altLang="zh-CN" sz="2400" dirty="0" smtClean="0"/>
              <a:t>Allocations:  </a:t>
            </a:r>
            <a:r>
              <a:rPr lang="en-US" altLang="zh-CN" sz="2400" i="1" dirty="0" smtClean="0"/>
              <a:t>c1</a:t>
            </a:r>
            <a:r>
              <a:rPr lang="en-US" altLang="zh-CN" sz="2400" dirty="0" smtClean="0"/>
              <a:t>, </a:t>
            </a:r>
            <a:r>
              <a:rPr lang="en-US" altLang="zh-CN" sz="2400" i="1" dirty="0" smtClean="0"/>
              <a:t>c2</a:t>
            </a:r>
            <a:r>
              <a:rPr lang="en-US" altLang="zh-CN" sz="2400" dirty="0" smtClean="0"/>
              <a:t>,  and </a:t>
            </a:r>
            <a:r>
              <a:rPr lang="en-US" altLang="zh-CN" sz="2400" i="1" dirty="0" smtClean="0"/>
              <a:t>c0=100- c1- c2</a:t>
            </a:r>
          </a:p>
          <a:p>
            <a:pPr marL="0" indent="0">
              <a:buNone/>
            </a:pPr>
            <a:r>
              <a:rPr lang="en-US" altLang="zh-CN" sz="2400" dirty="0" smtClean="0"/>
              <a:t>Portfolio Payoff : </a:t>
            </a:r>
            <a:r>
              <a:rPr lang="en-US" altLang="zh-CN" sz="2400" i="1" dirty="0" err="1"/>
              <a:t>d</a:t>
            </a:r>
            <a:r>
              <a:rPr lang="en-US" altLang="zh-CN" sz="1400" i="1" dirty="0" err="1"/>
              <a:t>j</a:t>
            </a:r>
            <a:r>
              <a:rPr lang="en-US" altLang="zh-CN" sz="2400" i="1" dirty="0"/>
              <a:t>=c</a:t>
            </a:r>
            <a:r>
              <a:rPr lang="en-US" altLang="zh-CN" sz="1400" i="1" dirty="0"/>
              <a:t>0</a:t>
            </a:r>
            <a:r>
              <a:rPr lang="en-US" altLang="zh-CN" sz="2400" i="1" dirty="0"/>
              <a:t> +r</a:t>
            </a:r>
            <a:r>
              <a:rPr lang="en-US" altLang="zh-CN" sz="1400" i="1" dirty="0"/>
              <a:t>1,j</a:t>
            </a:r>
            <a:r>
              <a:rPr lang="en-US" altLang="zh-CN" sz="2400" i="1" dirty="0"/>
              <a:t>c</a:t>
            </a:r>
            <a:r>
              <a:rPr lang="en-US" altLang="zh-CN" sz="1400" i="1" dirty="0"/>
              <a:t>1</a:t>
            </a:r>
            <a:r>
              <a:rPr lang="en-US" altLang="zh-CN" sz="2400" i="1" dirty="0"/>
              <a:t>+r</a:t>
            </a:r>
            <a:r>
              <a:rPr lang="en-US" altLang="zh-CN" sz="1400" i="1" dirty="0"/>
              <a:t>2,j</a:t>
            </a:r>
            <a:r>
              <a:rPr lang="en-US" altLang="zh-CN" sz="2400" i="1" dirty="0"/>
              <a:t>c</a:t>
            </a:r>
            <a:r>
              <a:rPr lang="en-US" altLang="zh-CN" sz="1400" i="1" dirty="0"/>
              <a:t>2</a:t>
            </a:r>
            <a:r>
              <a:rPr lang="en-US" altLang="zh-CN" sz="2400" i="1" dirty="0" smtClean="0"/>
              <a:t>, </a:t>
            </a:r>
            <a:r>
              <a:rPr lang="en-US" altLang="zh-CN" sz="2400" dirty="0" smtClean="0"/>
              <a:t>(in </a:t>
            </a:r>
            <a:r>
              <a:rPr lang="en-US" altLang="zh-CN" sz="2400" dirty="0"/>
              <a:t>state </a:t>
            </a:r>
            <a:r>
              <a:rPr lang="en-US" altLang="zh-CN" sz="2400" i="1" dirty="0"/>
              <a:t>j=1,2,3</a:t>
            </a:r>
            <a:r>
              <a:rPr lang="en-US" altLang="zh-CN" sz="2400" dirty="0"/>
              <a:t>)</a:t>
            </a:r>
          </a:p>
          <a:p>
            <a:pPr marL="0" indent="0">
              <a:buNone/>
            </a:pPr>
            <a:endParaRPr lang="en-US" altLang="zh-CN" sz="1700" i="1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67E3-3FCB-46EF-A1D9-B851917DAF43}" type="slidenum">
              <a:rPr lang="zh-CN" altLang="en-US" smtClean="0"/>
              <a:pPr/>
              <a:t>76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79041"/>
              </p:ext>
            </p:extLst>
          </p:nvPr>
        </p:nvGraphicFramePr>
        <p:xfrm>
          <a:off x="668328" y="1825526"/>
          <a:ext cx="7807344" cy="16921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12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i="1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3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i="1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3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3600" i="1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GB" sz="3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Asset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Asset2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0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12"/>
    </mc:Choice>
    <mc:Fallback xmlns="">
      <p:transition spd="slow" advTm="42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MV did rather badly </a:t>
            </a:r>
            <a:endParaRPr lang="en-US" altLang="zh-CN" dirty="0" smtClean="0"/>
          </a:p>
          <a:p>
            <a:r>
              <a:rPr lang="en-US" altLang="zh-CN" dirty="0" smtClean="0"/>
              <a:t>SEU </a:t>
            </a:r>
            <a:r>
              <a:rPr lang="en-US" altLang="zh-CN" dirty="0"/>
              <a:t>does quite well </a:t>
            </a:r>
            <a:endParaRPr lang="en-US" altLang="zh-CN" dirty="0" smtClean="0"/>
          </a:p>
          <a:p>
            <a:r>
              <a:rPr lang="en-US" altLang="zh-CN" dirty="0" smtClean="0"/>
              <a:t>Subjects </a:t>
            </a:r>
            <a:r>
              <a:rPr lang="en-US" altLang="zh-CN" dirty="0"/>
              <a:t>do not use a more complicated preference functional when choosing allocations in a complicated setting</a:t>
            </a:r>
          </a:p>
          <a:p>
            <a:r>
              <a:rPr lang="en-US" altLang="zh-CN" dirty="0"/>
              <a:t>SF worse than </a:t>
            </a:r>
            <a:r>
              <a:rPr lang="en-US" altLang="zh-CN" dirty="0" smtClean="0"/>
              <a:t>SEU </a:t>
            </a:r>
          </a:p>
          <a:p>
            <a:r>
              <a:rPr lang="en-US" altLang="zh-CN" dirty="0" smtClean="0"/>
              <a:t>Some </a:t>
            </a:r>
            <a:r>
              <a:rPr lang="en-US" altLang="zh-CN" dirty="0"/>
              <a:t>sophistication in decision making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Conclusions on experiments on ambiguity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 overall conclusion must be that the sophisticated theories of behaviour under ambiguity are too sophisticated for human beings.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That is the end of lecture </a:t>
            </a:r>
            <a:r>
              <a:rPr lang="en-GB" dirty="0" smtClean="0"/>
              <a:t>11 on </a:t>
            </a:r>
            <a:r>
              <a:rPr lang="en-GB" smtClean="0"/>
              <a:t>individual decision-making.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241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Marschak-Machina triangle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2" y="1844824"/>
            <a:ext cx="12700" cy="46085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89" y="6466037"/>
            <a:ext cx="4681537" cy="1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2" y="3284982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31795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309320"/>
            <a:ext cx="47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47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03" y="6493986"/>
            <a:ext cx="530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9087" y="1804232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Used for portraying lotteries with 3 outcomes such that </a:t>
            </a:r>
            <a:r>
              <a:rPr lang="en-GB" i="1" dirty="0" smtClean="0"/>
              <a:t>x</a:t>
            </a:r>
            <a:r>
              <a:rPr lang="en-GB" i="1" baseline="-25000" dirty="0" smtClean="0"/>
              <a:t>1</a:t>
            </a:r>
            <a:r>
              <a:rPr lang="en-GB" i="1" dirty="0" smtClean="0"/>
              <a:t> </a:t>
            </a:r>
            <a:r>
              <a:rPr lang="en-GB" dirty="0" smtClean="0"/>
              <a:t>preferred to </a:t>
            </a:r>
            <a:r>
              <a:rPr lang="en-GB" i="1" dirty="0" smtClean="0"/>
              <a:t>x</a:t>
            </a:r>
            <a:r>
              <a:rPr lang="en-GB" i="1" baseline="-25000" dirty="0" smtClean="0"/>
              <a:t>2</a:t>
            </a:r>
            <a:r>
              <a:rPr lang="en-GB" i="1" dirty="0"/>
              <a:t> </a:t>
            </a:r>
            <a:r>
              <a:rPr lang="en-GB" dirty="0" smtClean="0"/>
              <a:t>and</a:t>
            </a:r>
            <a:r>
              <a:rPr lang="en-GB" i="1" dirty="0" smtClean="0"/>
              <a:t> </a:t>
            </a:r>
            <a:r>
              <a:rPr lang="en-GB" i="1" dirty="0"/>
              <a:t>x</a:t>
            </a:r>
            <a:r>
              <a:rPr lang="en-GB" i="1" baseline="-25000" dirty="0"/>
              <a:t>2</a:t>
            </a:r>
            <a:r>
              <a:rPr lang="en-GB" dirty="0"/>
              <a:t> </a:t>
            </a:r>
            <a:r>
              <a:rPr lang="en-GB" dirty="0" smtClean="0"/>
              <a:t>is preferred to </a:t>
            </a:r>
            <a:r>
              <a:rPr lang="en-GB" i="1" dirty="0" smtClean="0"/>
              <a:t>x</a:t>
            </a:r>
            <a:r>
              <a:rPr lang="en-GB" i="1" baseline="-25000" dirty="0"/>
              <a:t>3</a:t>
            </a:r>
            <a:r>
              <a:rPr lang="en-GB" i="1" dirty="0" smtClean="0"/>
              <a:t>. </a:t>
            </a:r>
            <a:r>
              <a:rPr lang="en-GB" dirty="0" smtClean="0"/>
              <a:t> </a:t>
            </a:r>
            <a:r>
              <a:rPr lang="en-GB" i="1" dirty="0" smtClean="0"/>
              <a:t>x</a:t>
            </a:r>
            <a:r>
              <a:rPr lang="en-GB" i="1" baseline="-25000" dirty="0" smtClean="0"/>
              <a:t>1</a:t>
            </a:r>
            <a:r>
              <a:rPr lang="en-GB" i="1" dirty="0" smtClean="0"/>
              <a:t> </a:t>
            </a:r>
            <a:r>
              <a:rPr lang="en-GB" dirty="0" smtClean="0"/>
              <a:t>is the outcome with probability </a:t>
            </a:r>
            <a:r>
              <a:rPr lang="en-GB" i="1" dirty="0" smtClean="0"/>
              <a:t>p</a:t>
            </a:r>
            <a:r>
              <a:rPr lang="en-GB" i="1" baseline="-25000" dirty="0" smtClean="0"/>
              <a:t>1</a:t>
            </a:r>
            <a:r>
              <a:rPr lang="en-GB" dirty="0" smtClean="0"/>
              <a:t>, </a:t>
            </a:r>
            <a:r>
              <a:rPr lang="en-GB" i="1" dirty="0" smtClean="0"/>
              <a:t>x</a:t>
            </a:r>
            <a:r>
              <a:rPr lang="en-GB" i="1" baseline="-25000" dirty="0" smtClean="0"/>
              <a:t>2</a:t>
            </a:r>
            <a:r>
              <a:rPr lang="en-GB" i="1" dirty="0" smtClean="0"/>
              <a:t> </a:t>
            </a:r>
            <a:r>
              <a:rPr lang="en-GB" dirty="0"/>
              <a:t>is the outcome with probability </a:t>
            </a:r>
            <a:r>
              <a:rPr lang="en-GB" i="1" dirty="0" smtClean="0"/>
              <a:t>p</a:t>
            </a:r>
            <a:r>
              <a:rPr lang="en-GB" i="1" baseline="-25000" dirty="0" smtClean="0"/>
              <a:t>2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i="1" dirty="0" smtClean="0"/>
              <a:t>x</a:t>
            </a:r>
            <a:r>
              <a:rPr lang="en-GB" i="1" baseline="-25000" dirty="0" smtClean="0"/>
              <a:t>3</a:t>
            </a:r>
            <a:r>
              <a:rPr lang="en-GB" i="1" dirty="0" smtClean="0"/>
              <a:t> </a:t>
            </a:r>
            <a:r>
              <a:rPr lang="en-GB" dirty="0"/>
              <a:t>is the outcome with probability </a:t>
            </a:r>
            <a:r>
              <a:rPr lang="en-GB" i="1" dirty="0" smtClean="0"/>
              <a:t>p</a:t>
            </a:r>
            <a:r>
              <a:rPr lang="en-GB" i="1" baseline="-25000" dirty="0" smtClean="0"/>
              <a:t>3</a:t>
            </a:r>
            <a:r>
              <a:rPr lang="en-GB" dirty="0" smtClean="0"/>
              <a:t>, Of course </a:t>
            </a:r>
            <a:r>
              <a:rPr lang="en-GB" i="1" dirty="0" smtClean="0"/>
              <a:t>p</a:t>
            </a:r>
            <a:r>
              <a:rPr lang="en-GB" i="1" baseline="-25000" dirty="0" smtClean="0"/>
              <a:t>1</a:t>
            </a:r>
            <a:r>
              <a:rPr lang="en-GB" dirty="0" smtClean="0"/>
              <a:t>+ </a:t>
            </a:r>
            <a:r>
              <a:rPr lang="en-GB" i="1" dirty="0" smtClean="0"/>
              <a:t>p</a:t>
            </a:r>
            <a:r>
              <a:rPr lang="en-GB" i="1" baseline="-25000" dirty="0" smtClean="0"/>
              <a:t>2</a:t>
            </a:r>
            <a:r>
              <a:rPr lang="en-GB" dirty="0" smtClean="0"/>
              <a:t>+ </a:t>
            </a:r>
            <a:r>
              <a:rPr lang="en-GB" i="1" dirty="0" smtClean="0"/>
              <a:t>p</a:t>
            </a:r>
            <a:r>
              <a:rPr lang="en-GB" i="1" baseline="-25000" dirty="0" smtClean="0"/>
              <a:t>3 </a:t>
            </a:r>
            <a:r>
              <a:rPr lang="en-GB" dirty="0" smtClean="0"/>
              <a:t>= 1.</a:t>
            </a:r>
            <a:endParaRPr lang="en-GB" dirty="0"/>
          </a:p>
        </p:txBody>
      </p:sp>
      <p:cxnSp>
        <p:nvCxnSpPr>
          <p:cNvPr id="9" name="Straight Connector 8"/>
          <p:cNvCxnSpPr>
            <a:endCxn id="1028" idx="3"/>
          </p:cNvCxnSpPr>
          <p:nvPr/>
        </p:nvCxnSpPr>
        <p:spPr>
          <a:xfrm>
            <a:off x="893242" y="1804232"/>
            <a:ext cx="4718684" cy="4668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https://econweb.ucsd.edu/~mmachina/index_files/image00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82" y="5634864"/>
            <a:ext cx="1797305" cy="11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111" y="5634864"/>
            <a:ext cx="9048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Indifference curves in the MMT for EU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indifference curve is given by</a:t>
            </a:r>
          </a:p>
          <a:p>
            <a:r>
              <a:rPr lang="en-GB" i="1" dirty="0" smtClean="0"/>
              <a:t>p</a:t>
            </a:r>
            <a:r>
              <a:rPr lang="en-GB" i="1" baseline="-25000" dirty="0" smtClean="0"/>
              <a:t>1</a:t>
            </a:r>
            <a:r>
              <a:rPr lang="en-GB" i="1" dirty="0" smtClean="0"/>
              <a:t>u(x</a:t>
            </a:r>
            <a:r>
              <a:rPr lang="en-GB" i="1" baseline="-25000" dirty="0" smtClean="0"/>
              <a:t>1</a:t>
            </a:r>
            <a:r>
              <a:rPr lang="en-GB" i="1" dirty="0" smtClean="0"/>
              <a:t>) + p</a:t>
            </a:r>
            <a:r>
              <a:rPr lang="en-GB" i="1" baseline="-25000" dirty="0" smtClean="0"/>
              <a:t>2</a:t>
            </a:r>
            <a:r>
              <a:rPr lang="en-GB" i="1" dirty="0" smtClean="0"/>
              <a:t>u(x</a:t>
            </a:r>
            <a:r>
              <a:rPr lang="en-GB" i="1" baseline="-25000" dirty="0"/>
              <a:t>2</a:t>
            </a:r>
            <a:r>
              <a:rPr lang="en-GB" i="1" dirty="0" smtClean="0"/>
              <a:t>) + p</a:t>
            </a:r>
            <a:r>
              <a:rPr lang="en-GB" i="1" baseline="-25000" dirty="0" smtClean="0"/>
              <a:t>3</a:t>
            </a:r>
            <a:r>
              <a:rPr lang="en-GB" i="1" dirty="0" smtClean="0"/>
              <a:t>u(x</a:t>
            </a:r>
            <a:r>
              <a:rPr lang="en-GB" i="1" baseline="-25000" dirty="0"/>
              <a:t>3</a:t>
            </a:r>
            <a:r>
              <a:rPr lang="en-GB" i="1" dirty="0" smtClean="0"/>
              <a:t>) = constant.</a:t>
            </a:r>
          </a:p>
          <a:p>
            <a:r>
              <a:rPr lang="en-GB" dirty="0" smtClean="0"/>
              <a:t>Denoting </a:t>
            </a:r>
            <a:r>
              <a:rPr lang="en-GB" i="1" dirty="0" smtClean="0"/>
              <a:t>u(x</a:t>
            </a:r>
            <a:r>
              <a:rPr lang="en-GB" i="1" baseline="-25000" dirty="0"/>
              <a:t>i</a:t>
            </a:r>
            <a:r>
              <a:rPr lang="en-GB" i="1" dirty="0" smtClean="0"/>
              <a:t>) </a:t>
            </a:r>
            <a:r>
              <a:rPr lang="en-GB" dirty="0" smtClean="0"/>
              <a:t>by </a:t>
            </a:r>
            <a:r>
              <a:rPr lang="en-GB" i="1" dirty="0" smtClean="0"/>
              <a:t>u</a:t>
            </a:r>
            <a:r>
              <a:rPr lang="en-GB" i="1" baseline="-25000" dirty="0" smtClean="0"/>
              <a:t>i</a:t>
            </a:r>
            <a:r>
              <a:rPr lang="en-GB" i="1" dirty="0" smtClean="0"/>
              <a:t>, i=1,2,3 </a:t>
            </a:r>
            <a:r>
              <a:rPr lang="en-GB" dirty="0" smtClean="0"/>
              <a:t>and using </a:t>
            </a:r>
            <a:r>
              <a:rPr lang="en-GB" i="1" dirty="0"/>
              <a:t>p</a:t>
            </a:r>
            <a:r>
              <a:rPr lang="en-GB" i="1" baseline="-25000" dirty="0"/>
              <a:t>1</a:t>
            </a:r>
            <a:r>
              <a:rPr lang="en-GB" dirty="0"/>
              <a:t>+ </a:t>
            </a:r>
            <a:r>
              <a:rPr lang="en-GB" i="1" dirty="0"/>
              <a:t>p</a:t>
            </a:r>
            <a:r>
              <a:rPr lang="en-GB" i="1" baseline="-25000" dirty="0"/>
              <a:t>2</a:t>
            </a:r>
            <a:r>
              <a:rPr lang="en-GB" dirty="0"/>
              <a:t>+ </a:t>
            </a:r>
            <a:r>
              <a:rPr lang="en-GB" i="1" dirty="0"/>
              <a:t>p</a:t>
            </a:r>
            <a:r>
              <a:rPr lang="en-GB" i="1" baseline="-25000" dirty="0"/>
              <a:t>3 </a:t>
            </a:r>
            <a:r>
              <a:rPr lang="en-GB" dirty="0"/>
              <a:t>= </a:t>
            </a:r>
            <a:r>
              <a:rPr lang="en-GB" dirty="0" smtClean="0"/>
              <a:t>1, we can write the equation of an indifference curve as:</a:t>
            </a:r>
          </a:p>
          <a:p>
            <a:r>
              <a:rPr lang="en-GB" i="1" dirty="0"/>
              <a:t>p</a:t>
            </a:r>
            <a:r>
              <a:rPr lang="en-GB" i="1" baseline="-25000" dirty="0" smtClean="0"/>
              <a:t>1 </a:t>
            </a:r>
            <a:r>
              <a:rPr lang="en-GB" i="1" dirty="0" smtClean="0"/>
              <a:t>= [(u</a:t>
            </a:r>
            <a:r>
              <a:rPr lang="en-GB" i="1" baseline="-25000" dirty="0" smtClean="0"/>
              <a:t>2</a:t>
            </a:r>
            <a:r>
              <a:rPr lang="en-GB" i="1" dirty="0" smtClean="0"/>
              <a:t>-u</a:t>
            </a:r>
            <a:r>
              <a:rPr lang="en-GB" i="1" baseline="-25000" dirty="0"/>
              <a:t>3</a:t>
            </a:r>
            <a:r>
              <a:rPr lang="en-GB" i="1" dirty="0" smtClean="0"/>
              <a:t>)/ </a:t>
            </a:r>
            <a:r>
              <a:rPr lang="en-GB" i="1" dirty="0"/>
              <a:t>(</a:t>
            </a:r>
            <a:r>
              <a:rPr lang="en-GB" i="1" dirty="0" smtClean="0"/>
              <a:t>u</a:t>
            </a:r>
            <a:r>
              <a:rPr lang="en-GB" i="1" baseline="-25000" dirty="0" smtClean="0"/>
              <a:t>1</a:t>
            </a:r>
            <a:r>
              <a:rPr lang="en-GB" i="1" dirty="0" smtClean="0"/>
              <a:t>-u</a:t>
            </a:r>
            <a:r>
              <a:rPr lang="en-GB" i="1" baseline="-25000" dirty="0" smtClean="0"/>
              <a:t>2</a:t>
            </a:r>
            <a:r>
              <a:rPr lang="en-GB" i="1" dirty="0" smtClean="0"/>
              <a:t>)]p</a:t>
            </a:r>
            <a:r>
              <a:rPr lang="en-GB" i="1" baseline="-25000" dirty="0" smtClean="0"/>
              <a:t>3</a:t>
            </a:r>
            <a:r>
              <a:rPr lang="en-GB" i="1" dirty="0" smtClean="0"/>
              <a:t> + constant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is an upward-sloping line in the MMT.</a:t>
            </a: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452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18406</TotalTime>
  <Words>3564</Words>
  <Application>Microsoft Office PowerPoint</Application>
  <PresentationFormat>On-screen Show (4:3)</PresentationFormat>
  <Paragraphs>566</Paragraphs>
  <Slides>79</Slides>
  <Notes>42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宋体</vt:lpstr>
      <vt:lpstr>Arial</vt:lpstr>
      <vt:lpstr>Calibri</vt:lpstr>
      <vt:lpstr>华文新魏</vt:lpstr>
      <vt:lpstr>Trebuchet MS</vt:lpstr>
      <vt:lpstr>Tw Cen MT</vt:lpstr>
      <vt:lpstr>Wingdings</vt:lpstr>
      <vt:lpstr>Wingdings 3</vt:lpstr>
      <vt:lpstr>Facet</vt:lpstr>
      <vt:lpstr>Experimental economics</vt:lpstr>
      <vt:lpstr>Decision-making under risk</vt:lpstr>
      <vt:lpstr>Expected utility theory</vt:lpstr>
      <vt:lpstr>EU axioms</vt:lpstr>
      <vt:lpstr>Axioms</vt:lpstr>
      <vt:lpstr>Now a test</vt:lpstr>
      <vt:lpstr>This is the Allais ‘paradox’</vt:lpstr>
      <vt:lpstr>The Marschak-Machina triangle</vt:lpstr>
      <vt:lpstr>Indifference curves in the MMT for EU</vt:lpstr>
      <vt:lpstr>PowerPoint Presentation</vt:lpstr>
      <vt:lpstr>A Common Ratio Effect</vt:lpstr>
      <vt:lpstr>Common ratio effect in the mmt</vt:lpstr>
      <vt:lpstr>Camerer (1989)</vt:lpstr>
      <vt:lpstr>PowerPoint Presentation</vt:lpstr>
      <vt:lpstr>PowerPoint Presentation</vt:lpstr>
      <vt:lpstr>PowerPoint Presentation</vt:lpstr>
      <vt:lpstr>PowerPoint Presentation</vt:lpstr>
      <vt:lpstr>New Theories</vt:lpstr>
      <vt:lpstr>PowerPoint Presentation</vt:lpstr>
      <vt:lpstr>PowerPoint Presentation</vt:lpstr>
      <vt:lpstr>PowerPoint Presentation</vt:lpstr>
      <vt:lpstr>PowerPoint Presentation</vt:lpstr>
      <vt:lpstr>Experimental details</vt:lpstr>
      <vt:lpstr>Presentation of lotteries</vt:lpstr>
      <vt:lpstr>PowerPoint Presentation</vt:lpstr>
      <vt:lpstr>What I prefer now</vt:lpstr>
      <vt:lpstr>Axioms and theories</vt:lpstr>
      <vt:lpstr>Testing axioms or fitting preference functionals? </vt:lpstr>
      <vt:lpstr>Testing axioms experimentally – how?</vt:lpstr>
      <vt:lpstr>Estimating preference functionals</vt:lpstr>
      <vt:lpstr>Hey and Orme (1995)</vt:lpstr>
      <vt:lpstr>PowerPoint Presentation</vt:lpstr>
      <vt:lpstr>PowerPoint Presentation</vt:lpstr>
      <vt:lpstr>Stochastic assumptions</vt:lpstr>
      <vt:lpstr>Estimation</vt:lpstr>
      <vt:lpstr>PowerPoint Presentation</vt:lpstr>
      <vt:lpstr>Harless and Camerer</vt:lpstr>
      <vt:lpstr>Recent work</vt:lpstr>
      <vt:lpstr>Conclusions on risk</vt:lpstr>
      <vt:lpstr>A Digression</vt:lpstr>
      <vt:lpstr>Our Presentation of a lottery</vt:lpstr>
      <vt:lpstr>Results –a summary</vt:lpstr>
      <vt:lpstr>PowerPoint Presentation</vt:lpstr>
      <vt:lpstr>Our Conclusion</vt:lpstr>
      <vt:lpstr>Behaviour under ambiguity</vt:lpstr>
      <vt:lpstr>Models of Behaviour under ambiguity</vt:lpstr>
      <vt:lpstr>Experiments I have conducted on Ambiguity</vt:lpstr>
      <vt:lpstr>Hey. Lotito and Maffioletti</vt:lpstr>
      <vt:lpstr>This experiment was inspired by Ellsberg</vt:lpstr>
      <vt:lpstr>Hey. Lotito and Maffioletti</vt:lpstr>
      <vt:lpstr>PowerPoint Presentation</vt:lpstr>
      <vt:lpstr>The Treatments</vt:lpstr>
      <vt:lpstr>PowerPoint Presentation</vt:lpstr>
      <vt:lpstr>PowerPoint Presentation</vt:lpstr>
      <vt:lpstr>PowerPoint Presentation</vt:lpstr>
      <vt:lpstr>The Design</vt:lpstr>
      <vt:lpstr>The Preference Functionals         No Multiple Prior Models</vt:lpstr>
      <vt:lpstr>Estimation of Models </vt:lpstr>
      <vt:lpstr>Conclusions 1</vt:lpstr>
      <vt:lpstr>Conclusions 2</vt:lpstr>
      <vt:lpstr>Hey and Pace</vt:lpstr>
      <vt:lpstr>The Experiment</vt:lpstr>
      <vt:lpstr>The First Type of Question</vt:lpstr>
      <vt:lpstr>PowerPoint Presentation</vt:lpstr>
      <vt:lpstr>The Second Type of Question</vt:lpstr>
      <vt:lpstr>PowerPoint Presentation</vt:lpstr>
      <vt:lpstr>Payment</vt:lpstr>
      <vt:lpstr>Payment if this problem is selected at random</vt:lpstr>
      <vt:lpstr>Payment if this problem is selected at random</vt:lpstr>
      <vt:lpstr>Result: Precision increases</vt:lpstr>
      <vt:lpstr>Result: Precision increases</vt:lpstr>
      <vt:lpstr>PowerPoint Presentation</vt:lpstr>
      <vt:lpstr>PowerPoint Presentation</vt:lpstr>
      <vt:lpstr>PowerPoint Presentation</vt:lpstr>
      <vt:lpstr>Carbone, Dong and Hey</vt:lpstr>
      <vt:lpstr>Portfolio Choice Problem</vt:lpstr>
      <vt:lpstr>Conclusions</vt:lpstr>
      <vt:lpstr>Conclusions on experiments on ambiguity</vt:lpstr>
      <vt:lpstr>PowerPoint Presentation</vt:lpstr>
    </vt:vector>
  </TitlesOfParts>
  <Company>The 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Hey</dc:creator>
  <cp:lastModifiedBy>John Hey</cp:lastModifiedBy>
  <cp:revision>337</cp:revision>
  <dcterms:created xsi:type="dcterms:W3CDTF">2014-08-07T15:33:59Z</dcterms:created>
  <dcterms:modified xsi:type="dcterms:W3CDTF">2022-08-04T03:04:55Z</dcterms:modified>
</cp:coreProperties>
</file>